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6"/>
  </p:notesMasterIdLst>
  <p:sldIdLst>
    <p:sldId id="712" r:id="rId2"/>
    <p:sldId id="698" r:id="rId3"/>
    <p:sldId id="546" r:id="rId4"/>
    <p:sldId id="547" r:id="rId5"/>
    <p:sldId id="549" r:id="rId6"/>
    <p:sldId id="710" r:id="rId7"/>
    <p:sldId id="551" r:id="rId8"/>
    <p:sldId id="553" r:id="rId9"/>
    <p:sldId id="930" r:id="rId10"/>
    <p:sldId id="556" r:id="rId11"/>
    <p:sldId id="699" r:id="rId12"/>
    <p:sldId id="557" r:id="rId13"/>
    <p:sldId id="558" r:id="rId14"/>
    <p:sldId id="559" r:id="rId15"/>
    <p:sldId id="560" r:id="rId16"/>
    <p:sldId id="561" r:id="rId17"/>
    <p:sldId id="562" r:id="rId18"/>
    <p:sldId id="564" r:id="rId19"/>
    <p:sldId id="566" r:id="rId20"/>
    <p:sldId id="567" r:id="rId21"/>
    <p:sldId id="568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9" r:id="rId30"/>
    <p:sldId id="580" r:id="rId31"/>
    <p:sldId id="581" r:id="rId32"/>
    <p:sldId id="583" r:id="rId33"/>
    <p:sldId id="585" r:id="rId34"/>
    <p:sldId id="586" r:id="rId35"/>
    <p:sldId id="587" r:id="rId36"/>
    <p:sldId id="695" r:id="rId37"/>
    <p:sldId id="687" r:id="rId38"/>
    <p:sldId id="588" r:id="rId39"/>
    <p:sldId id="590" r:id="rId40"/>
    <p:sldId id="591" r:id="rId41"/>
    <p:sldId id="592" r:id="rId42"/>
    <p:sldId id="700" r:id="rId43"/>
    <p:sldId id="701" r:id="rId44"/>
    <p:sldId id="702" r:id="rId45"/>
    <p:sldId id="703" r:id="rId46"/>
    <p:sldId id="705" r:id="rId47"/>
    <p:sldId id="706" r:id="rId48"/>
    <p:sldId id="707" r:id="rId49"/>
    <p:sldId id="688" r:id="rId50"/>
    <p:sldId id="689" r:id="rId51"/>
    <p:sldId id="691" r:id="rId52"/>
    <p:sldId id="692" r:id="rId53"/>
    <p:sldId id="693" r:id="rId54"/>
    <p:sldId id="714" r:id="rId55"/>
    <p:sldId id="715" r:id="rId56"/>
    <p:sldId id="716" r:id="rId57"/>
    <p:sldId id="717" r:id="rId58"/>
    <p:sldId id="718" r:id="rId59"/>
    <p:sldId id="719" r:id="rId60"/>
    <p:sldId id="685" r:id="rId61"/>
    <p:sldId id="720" r:id="rId62"/>
    <p:sldId id="722" r:id="rId63"/>
    <p:sldId id="723" r:id="rId64"/>
    <p:sldId id="724" r:id="rId65"/>
  </p:sldIdLst>
  <p:sldSz cx="10160000" cy="5715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00"/>
    <a:srgbClr val="D8D3C6"/>
    <a:srgbClr val="130A36"/>
    <a:srgbClr val="79710F"/>
    <a:srgbClr val="EEE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 autoAdjust="0"/>
    <p:restoredTop sz="88102" autoAdjust="0"/>
  </p:normalViewPr>
  <p:slideViewPr>
    <p:cSldViewPr>
      <p:cViewPr varScale="1">
        <p:scale>
          <a:sx n="98" d="100"/>
          <a:sy n="98" d="100"/>
        </p:scale>
        <p:origin x="706" y="82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1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E4FAD6-5EF6-401C-927A-19FC51293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为了算帐统计方便，会计可能喜欢这样设计表格，如幻灯片所示。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讲解目前这些表格可能出现的问题，可以采用提问方式。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我们根据三大范式，逐一审核是否规范化。</a:t>
            </a:r>
          </a:p>
          <a:p>
            <a:r>
              <a:rPr lang="zh-CN" altLang="en-US"/>
              <a:t>提问学员：</a:t>
            </a:r>
          </a:p>
          <a:p>
            <a:r>
              <a:rPr lang="en-US" altLang="zh-CN"/>
              <a:t>1.</a:t>
            </a:r>
            <a:r>
              <a:rPr lang="zh-CN" altLang="en-US"/>
              <a:t>第一范式满足吗，引导回答：基本满足；</a:t>
            </a:r>
          </a:p>
          <a:p>
            <a:r>
              <a:rPr lang="en-US" altLang="zh-CN"/>
              <a:t>2.</a:t>
            </a:r>
            <a:r>
              <a:rPr lang="zh-CN" altLang="en-US"/>
              <a:t>第二范式满足吗？第二范式要求表中的列必须与主键列相关，也就是要求一张表只能描述一件事情。</a:t>
            </a:r>
          </a:p>
          <a:p>
            <a:r>
              <a:rPr lang="zh-CN" altLang="en-US"/>
              <a:t>我们一起看看这张表描述了哪些事情？让学员思考几分钟，然后提问，最后归纳出如下事情：</a:t>
            </a:r>
          </a:p>
          <a:p>
            <a:r>
              <a:rPr lang="en-US" altLang="zh-CN"/>
              <a:t>1</a:t>
            </a:r>
            <a:r>
              <a:rPr lang="zh-CN" altLang="en-US"/>
              <a:t>）工程信息</a:t>
            </a:r>
          </a:p>
          <a:p>
            <a:r>
              <a:rPr lang="en-US" altLang="zh-CN"/>
              <a:t>2</a:t>
            </a:r>
            <a:r>
              <a:rPr lang="zh-CN" altLang="en-US"/>
              <a:t>）员工信息</a:t>
            </a:r>
          </a:p>
          <a:p>
            <a:r>
              <a:rPr lang="en-US" altLang="zh-CN"/>
              <a:t>3</a:t>
            </a:r>
            <a:r>
              <a:rPr lang="zh-CN" altLang="en-US"/>
              <a:t>）项目的工时信息（每个工人做了多少活儿）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所以根据第二范式，拆分出了这些表。</a:t>
            </a:r>
          </a:p>
          <a:p>
            <a:r>
              <a:rPr lang="zh-CN" altLang="en-US"/>
              <a:t>提问学员：这些表满足第三范式吗？</a:t>
            </a:r>
          </a:p>
          <a:p>
            <a:r>
              <a:rPr lang="zh-CN" altLang="en-US"/>
              <a:t>引导：员工表还需拆分，存在传递依赖关系，即小时工资率和职务有关，职务又和人有关，</a:t>
            </a:r>
          </a:p>
          <a:p>
            <a:r>
              <a:rPr lang="zh-CN" altLang="en-US"/>
              <a:t>         最后传递后，小时工资率看起来就和姓名有关了。小时工资率和职务才之间相关，我们需要应用第三 </a:t>
            </a:r>
          </a:p>
          <a:p>
            <a:r>
              <a:rPr lang="zh-CN" altLang="en-US"/>
              <a:t>         范式做进一步拆分。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9766" y="106852"/>
            <a:ext cx="8968748" cy="518400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800" b="1"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687513" y="769938"/>
            <a:ext cx="9001000" cy="4319587"/>
          </a:xfrm>
          <a:prstGeom prst="rect">
            <a:avLst/>
          </a:prstGeom>
        </p:spPr>
        <p:txBody>
          <a:bodyPr/>
          <a:lstStyle>
            <a:lvl1pPr marL="296330" indent="-296330">
              <a:lnSpc>
                <a:spcPts val="2600"/>
              </a:lnSpc>
              <a:buFont typeface="Wingdings" panose="05000000000000000000" pitchFamily="2" charset="2"/>
              <a:buChar char="l"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ts val="260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ts val="24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>
              <a:lnSpc>
                <a:spcPts val="2400"/>
              </a:lnSpc>
              <a:defRPr sz="1556"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8EC96C-29C5-43A2-A0B6-522209D1D8AF}"/>
              </a:ext>
            </a:extLst>
          </p:cNvPr>
          <p:cNvSpPr/>
          <p:nvPr userDrawn="1"/>
        </p:nvSpPr>
        <p:spPr>
          <a:xfrm>
            <a:off x="406847" y="302216"/>
            <a:ext cx="179129" cy="1926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6" descr="See the source image">
            <a:extLst>
              <a:ext uri="{FF2B5EF4-FFF2-40B4-BE49-F238E27FC236}">
                <a16:creationId xmlns:a16="http://schemas.microsoft.com/office/drawing/2014/main" id="{242B1DBE-5290-4134-937C-0BEBDA759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3CAC8161-1EA2-411A-8C2A-AF6017C54A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9" y="18605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87607"/>
      </p:ext>
    </p:extLst>
  </p:cSld>
  <p:clrMapOvr>
    <a:masterClrMapping/>
  </p:clrMapOvr>
  <p:transition advTm="109595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E4B16D58-FD08-4AE8-81A5-B5A3F4E19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7" y="0"/>
            <a:ext cx="10148773" cy="5708685"/>
          </a:xfrm>
          <a:prstGeom prst="rect">
            <a:avLst/>
          </a:prstGeom>
        </p:spPr>
      </p:pic>
      <p:sp>
        <p:nvSpPr>
          <p:cNvPr id="4" name="TextBox 11"/>
          <p:cNvSpPr txBox="1">
            <a:spLocks noChangeArrowheads="1"/>
          </p:cNvSpPr>
          <p:nvPr userDrawn="1"/>
        </p:nvSpPr>
        <p:spPr bwMode="auto">
          <a:xfrm>
            <a:off x="1391715" y="3178300"/>
            <a:ext cx="2325796" cy="35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228" tIns="39613" rIns="79228" bIns="3961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78" b="1" dirty="0"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数据库系统概论课程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3" y="3054351"/>
            <a:ext cx="4176161" cy="11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4D169-0F7D-4475-9258-285149DADA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31" y="1143520"/>
            <a:ext cx="4790911" cy="4564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DE4EEC-C854-4B61-9CF9-2D8D504F8EE6}"/>
              </a:ext>
            </a:extLst>
          </p:cNvPr>
          <p:cNvSpPr txBox="1"/>
          <p:nvPr userDrawn="1"/>
        </p:nvSpPr>
        <p:spPr>
          <a:xfrm>
            <a:off x="1391715" y="364958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czlong@scut.edu.cn</a:t>
            </a:r>
            <a:endParaRPr lang="en-GB" altLang="zh-CN" sz="14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126809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A7A2A5-343D-4885-B8E8-919FBDCC59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654A064-EB32-4E2F-8053-C73D5E2A5A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22">
            <a:extLst>
              <a:ext uri="{FF2B5EF4-FFF2-40B4-BE49-F238E27FC236}">
                <a16:creationId xmlns:a16="http://schemas.microsoft.com/office/drawing/2014/main" id="{BED40288-ABD8-43E2-8209-3A663E5CE5BF}"/>
              </a:ext>
            </a:extLst>
          </p:cNvPr>
          <p:cNvSpPr txBox="1"/>
          <p:nvPr userDrawn="1"/>
        </p:nvSpPr>
        <p:spPr>
          <a:xfrm>
            <a:off x="5440040" y="769268"/>
            <a:ext cx="1019508" cy="584775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3200" b="1">
                <a:solidFill>
                  <a:srgbClr val="3DBD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录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1E6DBA5-8C6C-46D5-8683-5C70A6D4FA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8" y="1683437"/>
            <a:ext cx="2373065" cy="23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48147"/>
      </p:ext>
    </p:extLst>
  </p:cSld>
  <p:clrMapOvr>
    <a:masterClrMapping/>
  </p:clrMapOvr>
  <p:transition advTm="109595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B4C82AB-8715-498E-9C9B-3CA97C6B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cxnSp>
        <p:nvCxnSpPr>
          <p:cNvPr id="6" name="直接连接符 5"/>
          <p:cNvCxnSpPr>
            <a:cxnSpLocks/>
          </p:cNvCxnSpPr>
          <p:nvPr userDrawn="1"/>
        </p:nvCxnSpPr>
        <p:spPr>
          <a:xfrm>
            <a:off x="9308042" y="5476875"/>
            <a:ext cx="11994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9817806" y="5476875"/>
            <a:ext cx="1587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F07970C-78CC-41CC-9428-0EA43CD167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See the source image">
            <a:extLst>
              <a:ext uri="{FF2B5EF4-FFF2-40B4-BE49-F238E27FC236}">
                <a16:creationId xmlns:a16="http://schemas.microsoft.com/office/drawing/2014/main" id="{4CDB1B1B-05C8-4095-82A6-A8E68D6D1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68596"/>
      </p:ext>
    </p:extLst>
  </p:cSld>
  <p:clrMapOvr>
    <a:masterClrMapping/>
  </p:clrMapOvr>
  <p:transition advTm="109595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致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E1326E-37C6-4AA0-8BC5-AADC2F672B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6295" y="-2229713"/>
            <a:ext cx="5747410" cy="10174425"/>
          </a:xfrm>
          <a:prstGeom prst="rect">
            <a:avLst/>
          </a:prstGeom>
        </p:spPr>
      </p:pic>
      <p:sp>
        <p:nvSpPr>
          <p:cNvPr id="6" name="矩形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8730C332-0C78-42E4-BB97-02495FD4D264}"/>
              </a:ext>
            </a:extLst>
          </p:cNvPr>
          <p:cNvSpPr/>
          <p:nvPr userDrawn="1"/>
        </p:nvSpPr>
        <p:spPr>
          <a:xfrm>
            <a:off x="1407592" y="2877858"/>
            <a:ext cx="2297104" cy="787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761950">
              <a:lnSpc>
                <a:spcPct val="110000"/>
              </a:lnSpc>
            </a:pPr>
            <a:r>
              <a:rPr lang="en-US" altLang="zh-CN" sz="5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H" panose="00020600040101010101" pitchFamily="18" charset="-122"/>
                <a:sym typeface="+mn-lt"/>
              </a:rPr>
              <a:t>Thanks</a:t>
            </a:r>
            <a:endParaRPr lang="en-US" altLang="ja-JP" sz="5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3924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149755"/>
            <a:ext cx="8763000" cy="716491"/>
          </a:xfrm>
        </p:spPr>
        <p:txBody>
          <a:bodyPr>
            <a:normAutofit/>
          </a:bodyPr>
          <a:lstStyle>
            <a:lvl1pPr algn="ctr">
              <a:defRPr sz="3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5080000" y="565046"/>
            <a:ext cx="0" cy="45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85300" y="330200"/>
            <a:ext cx="533400" cy="304271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3" r:id="rId2"/>
    <p:sldLayoutId id="2147484354" r:id="rId3"/>
    <p:sldLayoutId id="2147484355" r:id="rId4"/>
    <p:sldLayoutId id="2147484356" r:id="rId5"/>
    <p:sldLayoutId id="2147484357" r:id="rId6"/>
  </p:sldLayoutIdLst>
  <p:transition>
    <p:random/>
  </p:transition>
  <p:txStyles>
    <p:titleStyle>
      <a:lvl1pPr algn="l" defTabSz="791979" rtl="0" eaLnBrk="0" fontAlgn="base" hangingPunct="0">
        <a:spcBef>
          <a:spcPct val="0"/>
        </a:spcBef>
        <a:spcAft>
          <a:spcPct val="0"/>
        </a:spcAft>
        <a:defRPr lang="zh-CN" altLang="en-US" sz="1778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507995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1015990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523985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2031980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96330" indent="-296330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78" kern="1200">
          <a:solidFill>
            <a:schemeClr val="tx1"/>
          </a:solidFill>
          <a:latin typeface="+mn-lt"/>
          <a:ea typeface="+mn-ea"/>
          <a:cs typeface="+mn-cs"/>
        </a:defRPr>
      </a:lvl1pPr>
      <a:lvl2pPr marL="642049" indent="-246942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44" kern="1200">
          <a:solidFill>
            <a:schemeClr val="tx1"/>
          </a:solidFill>
          <a:latin typeface="+mn-lt"/>
          <a:ea typeface="+mn-ea"/>
          <a:cs typeface="+mn-cs"/>
        </a:defRPr>
      </a:lvl2pPr>
      <a:lvl3pPr marL="989532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11" kern="1200">
          <a:solidFill>
            <a:schemeClr val="tx1"/>
          </a:solidFill>
          <a:latin typeface="+mn-lt"/>
          <a:ea typeface="+mn-ea"/>
          <a:cs typeface="+mn-cs"/>
        </a:defRPr>
      </a:lvl3pPr>
      <a:lvl4pPr marL="1386403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781510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178739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574874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2971008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367143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1pPr>
      <a:lvl2pPr marL="396135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2pPr>
      <a:lvl3pPr marL="792269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188404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4pPr>
      <a:lvl5pPr marL="1584537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5pPr>
      <a:lvl6pPr marL="1980672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6pPr>
      <a:lvl7pPr marL="2376806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7pPr>
      <a:lvl8pPr marL="2772941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8pPr>
      <a:lvl9pPr marL="3169075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2" descr="https://spliffmobile.com/download/blue-technology-4669.jpg"/>
          <p:cNvSpPr>
            <a:spLocks noChangeAspect="1" noChangeArrowheads="1"/>
          </p:cNvSpPr>
          <p:nvPr/>
        </p:nvSpPr>
        <p:spPr bwMode="auto">
          <a:xfrm>
            <a:off x="0" y="-587375"/>
            <a:ext cx="338667" cy="33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8181" y="1402293"/>
            <a:ext cx="5205236" cy="151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556"/>
              </a:lnSpc>
            </a:pP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en-US" altLang="zh-CN" sz="3556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5556"/>
              </a:lnSpc>
            </a:pPr>
            <a:r>
              <a:rPr lang="zh-CN" altLang="en-US" sz="488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关系数据理论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数据依赖对关系模式的影响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49388" indent="-49388" eaLnBrk="1" hangingPunct="1">
              <a:lnSpc>
                <a:spcPct val="150000"/>
              </a:lnSpc>
              <a:buNone/>
              <a:defRPr/>
            </a:pPr>
            <a:r>
              <a:rPr lang="zh-CN" altLang="en-US" sz="3111" b="1" dirty="0">
                <a:solidFill>
                  <a:srgbClr val="FF0000"/>
                </a:solidFill>
              </a:rPr>
              <a:t>结论</a:t>
            </a:r>
            <a:r>
              <a:rPr lang="zh-CN" altLang="en-US" sz="2667" b="1" dirty="0"/>
              <a:t>：</a:t>
            </a:r>
            <a:r>
              <a:rPr lang="en-US" altLang="zh-CN" dirty="0"/>
              <a:t>Student</a:t>
            </a:r>
            <a:r>
              <a:rPr lang="zh-CN" altLang="en-US" dirty="0"/>
              <a:t>关系模式不是一个好的模式。</a:t>
            </a:r>
          </a:p>
          <a:p>
            <a:pPr marL="49388" indent="-49388" eaLnBrk="1" hangingPunct="1">
              <a:lnSpc>
                <a:spcPct val="150000"/>
              </a:lnSpc>
              <a:buNone/>
              <a:defRPr/>
            </a:pPr>
            <a:r>
              <a:rPr lang="zh-CN" altLang="en-US" sz="3111" dirty="0">
                <a:solidFill>
                  <a:srgbClr val="FF0000"/>
                </a:solidFill>
              </a:rPr>
              <a:t>好的模式</a:t>
            </a:r>
            <a:r>
              <a:rPr lang="zh-CN" altLang="en-US" sz="2667" b="1" dirty="0"/>
              <a:t>：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不会发生插入异常、删除异常、更新异常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数据冗余应尽可能少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615504" y="3201868"/>
            <a:ext cx="8295570" cy="1599848"/>
          </a:xfrm>
          <a:prstGeom prst="rect">
            <a:avLst/>
          </a:prstGeom>
        </p:spPr>
        <p:txBody>
          <a:bodyPr/>
          <a:lstStyle/>
          <a:p>
            <a:pPr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3111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由存在于模式中的某些</a:t>
            </a: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不合理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数据依赖引起的；</a:t>
            </a:r>
          </a:p>
          <a:p>
            <a:pPr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r>
              <a:rPr lang="zh-CN" altLang="en-US" sz="3111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通过分解关系模式来</a:t>
            </a: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其中不合适的数据依赖。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 autoUpdateAnimBg="0"/>
      <p:bldP spid="40858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3922889" y="1818571"/>
            <a:ext cx="3256139" cy="55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111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规范化理论</a:t>
            </a: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4464404" y="2524126"/>
            <a:ext cx="3374319" cy="174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/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概念回顾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关系模式的形式化定义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什么是数据依赖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关系模式的简化定义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数据依赖对关系模式影响</a:t>
            </a:r>
          </a:p>
        </p:txBody>
      </p:sp>
      <p:sp>
        <p:nvSpPr>
          <p:cNvPr id="9" name="椭圆 8"/>
          <p:cNvSpPr/>
          <p:nvPr/>
        </p:nvSpPr>
        <p:spPr>
          <a:xfrm>
            <a:off x="2979209" y="2007306"/>
            <a:ext cx="869597" cy="883709"/>
          </a:xfrm>
          <a:prstGeom prst="ellipse">
            <a:avLst/>
          </a:prstGeom>
          <a:ln>
            <a:solidFill>
              <a:srgbClr val="2907B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9228" tIns="39613" rIns="79228" bIns="39613" anchor="ctr"/>
          <a:lstStyle/>
          <a:p>
            <a:pPr algn="ctr">
              <a:defRPr/>
            </a:pPr>
            <a:endParaRPr lang="zh-CN" altLang="en-US" sz="3556">
              <a:latin typeface="Impact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53292" y="2076098"/>
            <a:ext cx="719667" cy="732013"/>
          </a:xfrm>
          <a:prstGeom prst="ellipse">
            <a:avLst/>
          </a:prstGeom>
          <a:solidFill>
            <a:srgbClr val="352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3" tIns="50797" rIns="101593" bIns="50797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4889" dirty="0">
                <a:latin typeface="Impact" panose="020B0806030902050204" pitchFamily="34" charset="0"/>
              </a:rPr>
              <a:t>2</a:t>
            </a:r>
            <a:endParaRPr lang="zh-CN" altLang="en-US" sz="4889" dirty="0">
              <a:latin typeface="Impact" panose="020B0806030902050204" pitchFamily="34" charset="0"/>
            </a:endParaRPr>
          </a:p>
        </p:txBody>
      </p:sp>
      <p:cxnSp>
        <p:nvCxnSpPr>
          <p:cNvPr id="11" name="直接连接符 10"/>
          <p:cNvCxnSpPr>
            <a:stCxn id="9" idx="6"/>
          </p:cNvCxnSpPr>
          <p:nvPr/>
        </p:nvCxnSpPr>
        <p:spPr>
          <a:xfrm flipV="1">
            <a:off x="3848806" y="2407709"/>
            <a:ext cx="3750028" cy="40569"/>
          </a:xfrm>
          <a:prstGeom prst="line">
            <a:avLst/>
          </a:prstGeom>
          <a:ln w="28575">
            <a:solidFill>
              <a:srgbClr val="2907B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规范化的目的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规范化理论用来改造关系模式，通过</a:t>
            </a:r>
            <a:r>
              <a:rPr lang="zh-CN" altLang="en-US" sz="2800" b="1" dirty="0">
                <a:solidFill>
                  <a:srgbClr val="FF0000"/>
                </a:solidFill>
              </a:rPr>
              <a:t>分解</a:t>
            </a:r>
            <a:r>
              <a:rPr lang="zh-CN" altLang="en-US" sz="2400" dirty="0"/>
              <a:t>关系模式来</a:t>
            </a:r>
            <a:r>
              <a:rPr lang="zh-CN" altLang="en-US" sz="2800" b="1" dirty="0">
                <a:solidFill>
                  <a:srgbClr val="FF0000"/>
                </a:solidFill>
              </a:rPr>
              <a:t>消除</a:t>
            </a:r>
            <a:r>
              <a:rPr lang="zh-CN" altLang="en-US" sz="2400" dirty="0"/>
              <a:t>其中</a:t>
            </a:r>
            <a:r>
              <a:rPr lang="zh-CN" altLang="en-US" sz="2800" b="1" dirty="0">
                <a:solidFill>
                  <a:srgbClr val="FF0000"/>
                </a:solidFill>
              </a:rPr>
              <a:t>不合适</a:t>
            </a:r>
            <a:r>
              <a:rPr lang="zh-CN" altLang="en-US" sz="2400" dirty="0"/>
              <a:t>的数据依赖，以解决插入异常、删除异常、更新异常和数据冗余问题。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各种函数依赖关系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/>
              <a:t>平凡函数依赖与非平凡函数依赖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/>
              <a:t>完全函数依赖与部分函数依赖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/>
              <a:t>传递函数依赖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函数依赖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定义：</a:t>
            </a:r>
            <a:r>
              <a:rPr lang="en-US" altLang="zh-CN" dirty="0"/>
              <a:t> </a:t>
            </a:r>
            <a:r>
              <a:rPr lang="zh-CN" altLang="en-US" dirty="0"/>
              <a:t>设</a:t>
            </a:r>
            <a:r>
              <a:rPr lang="en-US" altLang="zh-CN" dirty="0"/>
              <a:t>R(U)</a:t>
            </a:r>
            <a:r>
              <a:rPr lang="zh-CN" altLang="en-US" dirty="0"/>
              <a:t>是一个属性集</a:t>
            </a:r>
            <a:r>
              <a:rPr lang="en-US" altLang="zh-CN" dirty="0"/>
              <a:t>U</a:t>
            </a:r>
            <a:r>
              <a:rPr lang="zh-CN" altLang="en-US" dirty="0"/>
              <a:t>上的关系模式，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是</a:t>
            </a:r>
            <a:r>
              <a:rPr lang="en-US" altLang="zh-CN" dirty="0"/>
              <a:t>U</a:t>
            </a:r>
            <a:r>
              <a:rPr lang="zh-CN" altLang="en-US" dirty="0"/>
              <a:t>的子集。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若对于</a:t>
            </a:r>
            <a:r>
              <a:rPr lang="en-US" altLang="zh-CN" dirty="0"/>
              <a:t>R(U)</a:t>
            </a:r>
            <a:r>
              <a:rPr lang="zh-CN" altLang="en-US" dirty="0"/>
              <a:t>的任意一个可能的关系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中不可能存在两个元组在</a:t>
            </a:r>
            <a:r>
              <a:rPr lang="en-US" altLang="zh-CN" dirty="0"/>
              <a:t>X</a:t>
            </a:r>
            <a:r>
              <a:rPr lang="zh-CN" altLang="en-US" dirty="0"/>
              <a:t>上的属性值相等， 而在</a:t>
            </a:r>
            <a:r>
              <a:rPr lang="en-US" altLang="zh-CN" dirty="0"/>
              <a:t>Y</a:t>
            </a:r>
            <a:r>
              <a:rPr lang="zh-CN" altLang="en-US" dirty="0"/>
              <a:t>上的属性值不等， 则称 “</a:t>
            </a:r>
            <a:r>
              <a:rPr lang="en-US" altLang="zh-CN" dirty="0"/>
              <a:t>X</a:t>
            </a:r>
            <a:r>
              <a:rPr lang="zh-CN" altLang="en-US" dirty="0">
                <a:highlight>
                  <a:srgbClr val="FFFF00"/>
                </a:highlight>
              </a:rPr>
              <a:t>函数确定</a:t>
            </a:r>
            <a:r>
              <a:rPr lang="en-US" altLang="zh-CN" dirty="0"/>
              <a:t>Y” </a:t>
            </a:r>
            <a:r>
              <a:rPr lang="zh-CN" altLang="en-US" dirty="0"/>
              <a:t>或  “</a:t>
            </a:r>
            <a:r>
              <a:rPr lang="en-US" altLang="zh-CN" dirty="0"/>
              <a:t>Y</a:t>
            </a:r>
            <a:r>
              <a:rPr lang="zh-CN" altLang="en-US" dirty="0">
                <a:highlight>
                  <a:srgbClr val="FFFF00"/>
                </a:highlight>
              </a:rPr>
              <a:t>函数依赖</a:t>
            </a:r>
            <a:r>
              <a:rPr lang="zh-CN" altLang="en-US" dirty="0"/>
              <a:t>于</a:t>
            </a:r>
            <a:r>
              <a:rPr lang="en-US" altLang="zh-CN" dirty="0"/>
              <a:t>X”</a:t>
            </a:r>
            <a:r>
              <a:rPr lang="zh-CN" altLang="en-US" dirty="0"/>
              <a:t>，记作</a:t>
            </a:r>
            <a:r>
              <a:rPr lang="en-US" altLang="zh-CN" dirty="0"/>
              <a:t>X→Y</a:t>
            </a:r>
            <a:r>
              <a:rPr lang="zh-CN" altLang="en-US" dirty="0"/>
              <a:t>；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/>
              <a:t>X</a:t>
            </a:r>
            <a:r>
              <a:rPr lang="zh-CN" altLang="en-US" dirty="0"/>
              <a:t>称为这个函数依赖的</a:t>
            </a:r>
            <a:r>
              <a:rPr lang="zh-CN" altLang="en-US" dirty="0">
                <a:highlight>
                  <a:srgbClr val="FFFF00"/>
                </a:highlight>
              </a:rPr>
              <a:t>决定属性集</a:t>
            </a:r>
            <a:r>
              <a:rPr lang="zh-CN" altLang="en-US" dirty="0"/>
              <a:t>；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记为 </a:t>
            </a:r>
            <a:r>
              <a:rPr lang="en-US" altLang="zh-CN" dirty="0"/>
              <a:t>Y=</a:t>
            </a:r>
            <a:r>
              <a:rPr lang="en-US" altLang="zh-CN" sz="2000" dirty="0"/>
              <a:t>f</a:t>
            </a:r>
            <a:r>
              <a:rPr lang="en-US" altLang="zh-CN" dirty="0"/>
              <a:t>(x)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说明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2" y="769938"/>
            <a:ext cx="9145015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函数依赖不是指关系模式</a:t>
            </a:r>
            <a:r>
              <a:rPr lang="en-US" altLang="zh-CN" dirty="0"/>
              <a:t>R</a:t>
            </a:r>
            <a:r>
              <a:rPr lang="zh-CN" altLang="en-US" dirty="0"/>
              <a:t>的某个或某些关系实例满足的约束条件，而是指</a:t>
            </a:r>
            <a:r>
              <a:rPr lang="en-US" altLang="zh-CN" dirty="0"/>
              <a:t>R</a:t>
            </a:r>
            <a:r>
              <a:rPr lang="zh-CN" altLang="en-US" dirty="0"/>
              <a:t>的所有关系实例均要满足的约束条件。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函数依赖是语义范畴的概念。只能根据数据语义来确定函数依赖</a:t>
            </a:r>
            <a:r>
              <a:rPr lang="zh-CN" altLang="en-US" dirty="0"/>
              <a:t>。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667" dirty="0"/>
              <a:t>   </a:t>
            </a:r>
            <a:r>
              <a:rPr lang="zh-CN" altLang="en-US" dirty="0">
                <a:latin typeface="+mn-ea"/>
              </a:rPr>
              <a:t>例如“姓名→年龄”这个函数依赖只有在不允许有同名人的条件下成立。</a:t>
            </a:r>
            <a:endParaRPr lang="en-US" altLang="zh-CN" dirty="0">
              <a:latin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数据库设计者可以对现实世界作强制的规定。例如规定不允许同名人出现，函数依赖“姓名→年龄”成立。所插入的元组必须满足规定的函数依赖，若发现有同名人存在， 则拒绝装入该元组。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函数依赖举例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43195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Student(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Sname</a:t>
            </a:r>
            <a:r>
              <a:rPr lang="en-US" altLang="zh-CN" dirty="0"/>
              <a:t>, </a:t>
            </a:r>
            <a:r>
              <a:rPr lang="en-US" altLang="zh-CN" dirty="0" err="1"/>
              <a:t>Ssex</a:t>
            </a:r>
            <a:r>
              <a:rPr lang="en-US" altLang="zh-CN" dirty="0"/>
              <a:t>, Sage, </a:t>
            </a:r>
            <a:r>
              <a:rPr lang="en-US" altLang="zh-CN" dirty="0" err="1"/>
              <a:t>Sdept</a:t>
            </a:r>
            <a:r>
              <a:rPr lang="en-US" altLang="zh-CN" dirty="0"/>
              <a:t>)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假设不允许重名，则有</a:t>
            </a:r>
            <a:r>
              <a:rPr lang="en-US" altLang="zh-CN" dirty="0"/>
              <a:t>: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1778" b="1" dirty="0" err="1">
                <a:solidFill>
                  <a:srgbClr val="FF0000"/>
                </a:solidFill>
              </a:rPr>
              <a:t>Sno</a:t>
            </a:r>
            <a:r>
              <a:rPr lang="en-US" altLang="zh-CN" sz="1778" b="1" dirty="0">
                <a:solidFill>
                  <a:srgbClr val="FF0000"/>
                </a:solidFill>
              </a:rPr>
              <a:t> → </a:t>
            </a:r>
            <a:r>
              <a:rPr lang="en-US" altLang="zh-CN" sz="1778" b="1" dirty="0" err="1">
                <a:solidFill>
                  <a:srgbClr val="FF0000"/>
                </a:solidFill>
              </a:rPr>
              <a:t>Ssex</a:t>
            </a:r>
            <a:r>
              <a:rPr lang="zh-CN" altLang="en-US" sz="1778" b="1" dirty="0">
                <a:solidFill>
                  <a:srgbClr val="FF0000"/>
                </a:solidFill>
              </a:rPr>
              <a:t>，      </a:t>
            </a:r>
            <a:r>
              <a:rPr lang="en-US" altLang="zh-CN" sz="1778" b="1" dirty="0" err="1">
                <a:solidFill>
                  <a:srgbClr val="FF0000"/>
                </a:solidFill>
              </a:rPr>
              <a:t>Sno</a:t>
            </a:r>
            <a:r>
              <a:rPr lang="en-US" altLang="zh-CN" sz="1778" b="1" dirty="0">
                <a:solidFill>
                  <a:srgbClr val="FF0000"/>
                </a:solidFill>
              </a:rPr>
              <a:t> → Sage , </a:t>
            </a:r>
            <a:r>
              <a:rPr lang="en-US" altLang="zh-CN" sz="1778" b="1" dirty="0" err="1">
                <a:solidFill>
                  <a:srgbClr val="FF0000"/>
                </a:solidFill>
              </a:rPr>
              <a:t>Sno</a:t>
            </a:r>
            <a:r>
              <a:rPr lang="en-US" altLang="zh-CN" sz="1778" b="1" dirty="0">
                <a:solidFill>
                  <a:srgbClr val="FF0000"/>
                </a:solidFill>
              </a:rPr>
              <a:t> → </a:t>
            </a:r>
            <a:r>
              <a:rPr lang="en-US" altLang="zh-CN" sz="1778" b="1" dirty="0" err="1">
                <a:solidFill>
                  <a:srgbClr val="FF0000"/>
                </a:solidFill>
              </a:rPr>
              <a:t>Sdept</a:t>
            </a:r>
            <a:r>
              <a:rPr lang="zh-CN" altLang="en-US" sz="1778" b="1" dirty="0">
                <a:solidFill>
                  <a:srgbClr val="FF0000"/>
                </a:solidFill>
              </a:rPr>
              <a:t>，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1778" b="1" dirty="0" err="1">
                <a:solidFill>
                  <a:srgbClr val="FF0000"/>
                </a:solidFill>
              </a:rPr>
              <a:t>Sno</a:t>
            </a:r>
            <a:r>
              <a:rPr lang="en-US" altLang="zh-CN" sz="1778" b="1" dirty="0">
                <a:solidFill>
                  <a:srgbClr val="FF0000"/>
                </a:solidFill>
              </a:rPr>
              <a:t> ←→ </a:t>
            </a:r>
            <a:r>
              <a:rPr lang="en-US" altLang="zh-CN" sz="1778" b="1" dirty="0" err="1">
                <a:solidFill>
                  <a:srgbClr val="FF0000"/>
                </a:solidFill>
              </a:rPr>
              <a:t>Sname</a:t>
            </a:r>
            <a:r>
              <a:rPr lang="en-US" altLang="zh-CN" sz="1778" b="1" dirty="0">
                <a:solidFill>
                  <a:srgbClr val="FF0000"/>
                </a:solidFill>
              </a:rPr>
              <a:t>, </a:t>
            </a:r>
            <a:r>
              <a:rPr lang="en-US" altLang="zh-CN" sz="1778" b="1" dirty="0" err="1">
                <a:solidFill>
                  <a:srgbClr val="FF0000"/>
                </a:solidFill>
              </a:rPr>
              <a:t>Sname</a:t>
            </a:r>
            <a:r>
              <a:rPr lang="en-US" altLang="zh-CN" sz="1778" b="1" dirty="0">
                <a:solidFill>
                  <a:srgbClr val="FF0000"/>
                </a:solidFill>
              </a:rPr>
              <a:t> → </a:t>
            </a:r>
            <a:r>
              <a:rPr lang="en-US" altLang="zh-CN" sz="1778" b="1" dirty="0" err="1">
                <a:solidFill>
                  <a:srgbClr val="FF0000"/>
                </a:solidFill>
              </a:rPr>
              <a:t>Ssex</a:t>
            </a:r>
            <a:r>
              <a:rPr lang="zh-CN" altLang="en-US" sz="1778" b="1" dirty="0">
                <a:solidFill>
                  <a:srgbClr val="FF0000"/>
                </a:solidFill>
              </a:rPr>
              <a:t>， </a:t>
            </a:r>
            <a:r>
              <a:rPr lang="en-US" altLang="zh-CN" sz="1778" b="1" dirty="0" err="1">
                <a:solidFill>
                  <a:srgbClr val="FF0000"/>
                </a:solidFill>
              </a:rPr>
              <a:t>Sname</a:t>
            </a:r>
            <a:r>
              <a:rPr lang="en-US" altLang="zh-CN" sz="1778" b="1" dirty="0">
                <a:solidFill>
                  <a:srgbClr val="FF0000"/>
                </a:solidFill>
              </a:rPr>
              <a:t> → Sage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1778" b="1" dirty="0" err="1">
                <a:solidFill>
                  <a:srgbClr val="FF0000"/>
                </a:solidFill>
              </a:rPr>
              <a:t>Sname</a:t>
            </a:r>
            <a:r>
              <a:rPr lang="en-US" altLang="zh-CN" sz="1778" b="1" dirty="0">
                <a:solidFill>
                  <a:srgbClr val="FF0000"/>
                </a:solidFill>
              </a:rPr>
              <a:t> → </a:t>
            </a:r>
            <a:r>
              <a:rPr lang="en-US" altLang="zh-CN" sz="1778" b="1" dirty="0" err="1">
                <a:solidFill>
                  <a:srgbClr val="FF0000"/>
                </a:solidFill>
              </a:rPr>
              <a:t>Sdept</a:t>
            </a:r>
            <a:endParaRPr lang="en-US" altLang="zh-CN" sz="1778" b="1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1778" b="1" dirty="0">
                <a:solidFill>
                  <a:srgbClr val="FF0000"/>
                </a:solidFill>
              </a:rPr>
              <a:t>但</a:t>
            </a:r>
            <a:r>
              <a:rPr lang="en-US" altLang="zh-CN" sz="1778" b="1" dirty="0" err="1">
                <a:solidFill>
                  <a:srgbClr val="FF0000"/>
                </a:solidFill>
              </a:rPr>
              <a:t>Ssex</a:t>
            </a:r>
            <a:r>
              <a:rPr lang="en-US" altLang="zh-CN" sz="1778" b="1" dirty="0">
                <a:solidFill>
                  <a:srgbClr val="FF0000"/>
                </a:solidFill>
              </a:rPr>
              <a:t> →Sage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若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，并且</a:t>
            </a:r>
            <a:r>
              <a:rPr lang="en-US" altLang="zh-CN" dirty="0">
                <a:highlight>
                  <a:srgbClr val="FFFF00"/>
                </a:highlight>
              </a:rPr>
              <a:t>Y→X,  </a:t>
            </a:r>
            <a:r>
              <a:rPr lang="zh-CN" altLang="en-US" dirty="0">
                <a:highlight>
                  <a:srgbClr val="FFFF00"/>
                </a:highlight>
              </a:rPr>
              <a:t>则记为</a:t>
            </a:r>
            <a:r>
              <a:rPr lang="en-US" altLang="zh-CN" dirty="0">
                <a:highlight>
                  <a:srgbClr val="FFFF00"/>
                </a:highlight>
              </a:rPr>
              <a:t>X←→Y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 若</a:t>
            </a:r>
            <a:r>
              <a:rPr lang="en-US" altLang="zh-CN" dirty="0"/>
              <a:t>Y</a:t>
            </a:r>
            <a:r>
              <a:rPr lang="zh-CN" altLang="en-US" dirty="0"/>
              <a:t>不函数依赖于</a:t>
            </a:r>
            <a:r>
              <a:rPr lang="en-US" altLang="zh-CN" dirty="0"/>
              <a:t>X,   </a:t>
            </a:r>
            <a:r>
              <a:rPr lang="zh-CN" altLang="en-US" dirty="0"/>
              <a:t>则记为</a:t>
            </a:r>
            <a:r>
              <a:rPr lang="en-US" altLang="zh-CN" dirty="0"/>
              <a:t>X─→Y</a:t>
            </a:r>
            <a:r>
              <a:rPr lang="zh-CN" altLang="en-US" dirty="0"/>
              <a:t>。</a:t>
            </a: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2199680" y="3433564"/>
            <a:ext cx="199319" cy="21343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5000625" y="4513684"/>
            <a:ext cx="158750" cy="2187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平凡与非平凡函数依赖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000" dirty="0"/>
              <a:t>在关系模式</a:t>
            </a:r>
            <a:r>
              <a:rPr lang="en-US" altLang="zh-CN" sz="2000" dirty="0"/>
              <a:t>R(U)</a:t>
            </a:r>
            <a:r>
              <a:rPr lang="zh-CN" altLang="en-US" sz="2000" dirty="0"/>
              <a:t>中，对于</a:t>
            </a:r>
            <a:r>
              <a:rPr lang="en-US" altLang="zh-CN" sz="2000" dirty="0"/>
              <a:t>U</a:t>
            </a:r>
            <a:r>
              <a:rPr lang="zh-CN" altLang="en-US" sz="2000" dirty="0"/>
              <a:t>的子集</a:t>
            </a:r>
            <a:r>
              <a:rPr lang="en-US" altLang="zh-CN" sz="2000" dirty="0"/>
              <a:t>X</a:t>
            </a:r>
            <a:r>
              <a:rPr lang="zh-CN" altLang="en-US" sz="2000" dirty="0"/>
              <a:t>和</a:t>
            </a:r>
            <a:r>
              <a:rPr lang="en-US" altLang="zh-CN" sz="2000" dirty="0"/>
              <a:t>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如果</a:t>
            </a:r>
            <a:r>
              <a:rPr lang="en-US" altLang="zh-CN" sz="2000" dirty="0">
                <a:highlight>
                  <a:srgbClr val="FFFF00"/>
                </a:highlight>
              </a:rPr>
              <a:t>X→Y</a:t>
            </a:r>
            <a:r>
              <a:rPr lang="zh-CN" altLang="en-US" sz="2000" dirty="0">
                <a:highlight>
                  <a:srgbClr val="FFFF00"/>
                </a:highlight>
              </a:rPr>
              <a:t>，但</a:t>
            </a:r>
            <a:r>
              <a:rPr lang="en-US" altLang="zh-CN" sz="2000" dirty="0">
                <a:highlight>
                  <a:srgbClr val="FFFF00"/>
                </a:highlight>
              </a:rPr>
              <a:t>Y </a:t>
            </a:r>
            <a:r>
              <a:rPr lang="en-US" altLang="zh-CN" sz="2000" dirty="0">
                <a:highlight>
                  <a:srgbClr val="FFFF00"/>
                </a:highlight>
                <a:sym typeface="Symbol" pitchFamily="18" charset="2"/>
              </a:rPr>
              <a:t></a:t>
            </a:r>
            <a:r>
              <a:rPr lang="en-US" altLang="zh-CN" sz="2000" dirty="0">
                <a:highlight>
                  <a:srgbClr val="FFFF00"/>
                </a:highlight>
              </a:rPr>
              <a:t> X</a:t>
            </a:r>
            <a:r>
              <a:rPr lang="zh-CN" altLang="en-US" sz="2000" dirty="0">
                <a:highlight>
                  <a:srgbClr val="FFFF00"/>
                </a:highlight>
              </a:rPr>
              <a:t>，则称</a:t>
            </a:r>
            <a:r>
              <a:rPr lang="en-US" altLang="zh-CN" sz="2000" dirty="0">
                <a:highlight>
                  <a:srgbClr val="FFFF00"/>
                </a:highlight>
              </a:rPr>
              <a:t>X→Y</a:t>
            </a:r>
            <a:r>
              <a:rPr lang="zh-CN" altLang="en-US" sz="2000" dirty="0">
                <a:highlight>
                  <a:srgbClr val="FFFF00"/>
                </a:highlight>
              </a:rPr>
              <a:t>是非平凡的函数依赖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/>
              <a:t>若果</a:t>
            </a:r>
            <a:r>
              <a:rPr lang="en-US" altLang="zh-CN" sz="2000" dirty="0"/>
              <a:t>X→Y</a:t>
            </a:r>
            <a:r>
              <a:rPr lang="zh-CN" altLang="en-US" sz="2000" dirty="0"/>
              <a:t>，但</a:t>
            </a:r>
            <a:r>
              <a:rPr lang="en-US" altLang="zh-CN" sz="2000" dirty="0"/>
              <a:t>Y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/>
              <a:t> X,   </a:t>
            </a:r>
            <a:r>
              <a:rPr lang="zh-CN" altLang="en-US" sz="2000" dirty="0"/>
              <a:t>则称</a:t>
            </a:r>
            <a:r>
              <a:rPr lang="en-US" altLang="zh-CN" sz="2000" dirty="0"/>
              <a:t>X→Y</a:t>
            </a:r>
            <a:r>
              <a:rPr lang="zh-CN" altLang="en-US" sz="2000" dirty="0"/>
              <a:t>是平凡的函数依赖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000" dirty="0"/>
              <a:t>例：在关系</a:t>
            </a:r>
            <a:r>
              <a:rPr lang="en-US" altLang="zh-CN" sz="2000" dirty="0"/>
              <a:t>SC(</a:t>
            </a:r>
            <a:r>
              <a:rPr lang="en-US" altLang="zh-CN" sz="2000" dirty="0" err="1"/>
              <a:t>Sno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Cno</a:t>
            </a:r>
            <a:r>
              <a:rPr lang="en-US" altLang="zh-CN" sz="2000" dirty="0"/>
              <a:t>, Grade)</a:t>
            </a:r>
            <a:r>
              <a:rPr lang="zh-CN" altLang="en-US" sz="2000" dirty="0"/>
              <a:t>中，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000" dirty="0"/>
              <a:t>      非平凡函数依赖：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Sno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Cno</a:t>
            </a:r>
            <a:r>
              <a:rPr lang="en-US" altLang="zh-CN" sz="2000" dirty="0"/>
              <a:t>) → Grade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dirty="0"/>
              <a:t>      </a:t>
            </a:r>
            <a:r>
              <a:rPr lang="zh-CN" altLang="en-US" sz="2000" dirty="0"/>
              <a:t>平凡函数依赖：    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Sno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Cno</a:t>
            </a:r>
            <a:r>
              <a:rPr lang="en-US" altLang="zh-CN" sz="2000" dirty="0"/>
              <a:t>) → </a:t>
            </a:r>
            <a:r>
              <a:rPr lang="en-US" altLang="zh-CN" sz="2000" dirty="0" err="1"/>
              <a:t>Sno</a:t>
            </a:r>
            <a:r>
              <a:rPr lang="en-US" altLang="zh-CN" sz="2000" dirty="0"/>
              <a:t>      (</a:t>
            </a:r>
            <a:r>
              <a:rPr lang="en-US" altLang="zh-CN" sz="2000" dirty="0" err="1"/>
              <a:t>Sno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Cno</a:t>
            </a:r>
            <a:r>
              <a:rPr lang="en-US" altLang="zh-CN" sz="2000" dirty="0"/>
              <a:t>) → </a:t>
            </a:r>
            <a:r>
              <a:rPr lang="en-US" altLang="zh-CN" sz="2000" dirty="0" err="1"/>
              <a:t>Cno</a:t>
            </a:r>
            <a:endParaRPr lang="en-US" altLang="zh-CN" sz="200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sz="2000" dirty="0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687513" y="4011188"/>
            <a:ext cx="8636000" cy="1040694"/>
          </a:xfrm>
          <a:prstGeom prst="rect">
            <a:avLst/>
          </a:prstGeom>
        </p:spPr>
        <p:txBody>
          <a:bodyPr/>
          <a:lstStyle/>
          <a:p>
            <a:pPr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于任一关系模式，平凡函数依赖都是必然成立的，它不反映新的语义，因此若不特别声明， 我们总是讨论非平凡函数依赖。</a:t>
            </a:r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2919760" y="1489348"/>
            <a:ext cx="254000" cy="2822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完全与部分函数依赖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定义：</a:t>
            </a:r>
            <a:r>
              <a:rPr lang="zh-CN" altLang="en-US" dirty="0">
                <a:highlight>
                  <a:srgbClr val="FFFF00"/>
                </a:highlight>
              </a:rPr>
              <a:t>在关系模式</a:t>
            </a:r>
            <a:r>
              <a:rPr lang="en-US" altLang="zh-CN" dirty="0">
                <a:highlight>
                  <a:srgbClr val="FFFF00"/>
                </a:highlight>
              </a:rPr>
              <a:t>R(U)</a:t>
            </a:r>
            <a:r>
              <a:rPr lang="zh-CN" altLang="en-US" dirty="0">
                <a:highlight>
                  <a:srgbClr val="FFFF00"/>
                </a:highlight>
              </a:rPr>
              <a:t>中，如果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，并且对于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的任何一个真子集</a:t>
            </a:r>
            <a:r>
              <a:rPr lang="en-US" altLang="zh-CN" dirty="0">
                <a:highlight>
                  <a:srgbClr val="FFFF00"/>
                </a:highlight>
              </a:rPr>
              <a:t>X’</a:t>
            </a:r>
            <a:r>
              <a:rPr lang="zh-CN" altLang="en-US" dirty="0">
                <a:highlight>
                  <a:srgbClr val="FFFF00"/>
                </a:highlight>
              </a:rPr>
              <a:t>，都有</a:t>
            </a:r>
            <a:r>
              <a:rPr lang="en-US" altLang="zh-CN" dirty="0">
                <a:highlight>
                  <a:srgbClr val="FFFF00"/>
                </a:highlight>
              </a:rPr>
              <a:t>X’   Y, </a:t>
            </a:r>
            <a:r>
              <a:rPr lang="zh-CN" altLang="en-US" dirty="0">
                <a:highlight>
                  <a:srgbClr val="FFFF00"/>
                </a:highlight>
              </a:rPr>
              <a:t>则称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完全函数依赖于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，记作</a:t>
            </a:r>
            <a:r>
              <a:rPr lang="en-US" altLang="zh-CN" dirty="0">
                <a:highlight>
                  <a:srgbClr val="FFFF00"/>
                </a:highlight>
              </a:rPr>
              <a:t>X </a:t>
            </a:r>
            <a:r>
              <a:rPr lang="zh-CN" altLang="en-US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ｆ</a:t>
            </a:r>
            <a:r>
              <a:rPr lang="zh-CN" altLang="en-US" dirty="0">
                <a:highlight>
                  <a:srgbClr val="FFFF00"/>
                </a:highlight>
              </a:rPr>
              <a:t>  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若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，但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不完全函数依赖于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，则称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部分函数依赖于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，记作</a:t>
            </a:r>
            <a:endParaRPr lang="en-US" altLang="zh-CN" dirty="0">
              <a:highlight>
                <a:srgbClr val="FFFF00"/>
              </a:highlight>
            </a:endParaRP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highlight>
                  <a:srgbClr val="FFFF00"/>
                </a:highlight>
              </a:rPr>
              <a:t>   X   </a:t>
            </a:r>
            <a:r>
              <a:rPr lang="en-US" altLang="zh-CN" baseline="30000" dirty="0">
                <a:solidFill>
                  <a:srgbClr val="FF0000"/>
                </a:solidFill>
                <a:highlight>
                  <a:srgbClr val="FFFF00"/>
                </a:highlight>
              </a:rPr>
              <a:t>p</a:t>
            </a:r>
            <a:r>
              <a:rPr lang="en-US" altLang="zh-CN" dirty="0">
                <a:highlight>
                  <a:srgbClr val="FFFF00"/>
                </a:highlight>
              </a:rPr>
              <a:t>   Y</a:t>
            </a:r>
            <a:r>
              <a:rPr lang="zh-CN" altLang="en-US" dirty="0">
                <a:highlight>
                  <a:srgbClr val="FFFF00"/>
                </a:highlight>
              </a:rPr>
              <a:t>。    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2774596" y="1522239"/>
            <a:ext cx="197556" cy="22225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2661708" y="1633364"/>
            <a:ext cx="423333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1263576" y="2847814"/>
            <a:ext cx="553861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7312248" y="1633364"/>
            <a:ext cx="479778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000250" y="3018014"/>
            <a:ext cx="6556376" cy="2166056"/>
          </a:xfrm>
          <a:prstGeom prst="rect">
            <a:avLst/>
          </a:prstGeom>
        </p:spPr>
        <p:txBody>
          <a:bodyPr/>
          <a:lstStyle>
            <a:lvl1pPr marL="266700" indent="-2667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225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0588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7775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0885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7410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934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0459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例：在关系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SC(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Grade)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由于：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→Grade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→ Grade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因此：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222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ｆ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Grade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2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en-US" altLang="zh-CN" sz="2222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3628320" y="3817056"/>
            <a:ext cx="160513" cy="18697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5559779" y="3817056"/>
            <a:ext cx="160514" cy="18697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4359920" y="4617696"/>
            <a:ext cx="423333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499514" y="5184070"/>
            <a:ext cx="428358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传递函数依赖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定义：</a:t>
            </a:r>
            <a:r>
              <a:rPr lang="zh-CN" altLang="en-US" dirty="0">
                <a:highlight>
                  <a:srgbClr val="FFFF00"/>
                </a:highlight>
              </a:rPr>
              <a:t>在关系模式</a:t>
            </a:r>
            <a:r>
              <a:rPr lang="en-US" altLang="zh-CN" dirty="0">
                <a:highlight>
                  <a:srgbClr val="FFFF00"/>
                </a:highlight>
              </a:rPr>
              <a:t>R(U)</a:t>
            </a:r>
            <a:r>
              <a:rPr lang="zh-CN" altLang="en-US" dirty="0">
                <a:highlight>
                  <a:srgbClr val="FFFF00"/>
                </a:highlight>
              </a:rPr>
              <a:t>中，如果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Y→Z</a:t>
            </a:r>
            <a:r>
              <a:rPr lang="zh-CN" altLang="en-US" dirty="0">
                <a:highlight>
                  <a:srgbClr val="FFFF00"/>
                </a:highlight>
              </a:rPr>
              <a:t>，且</a:t>
            </a:r>
            <a:r>
              <a:rPr lang="en-US" altLang="zh-CN" dirty="0">
                <a:highlight>
                  <a:srgbClr val="FFFF00"/>
                </a:highlight>
              </a:rPr>
              <a:t>Y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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Y→X</a:t>
            </a:r>
            <a:r>
              <a:rPr lang="zh-CN" altLang="en-US" dirty="0">
                <a:highlight>
                  <a:srgbClr val="FFFF00"/>
                </a:highlight>
              </a:rPr>
              <a:t>，则称</a:t>
            </a:r>
            <a:r>
              <a:rPr lang="en-US" altLang="zh-CN" dirty="0">
                <a:highlight>
                  <a:srgbClr val="FFFF00"/>
                </a:highlight>
              </a:rPr>
              <a:t>Z</a:t>
            </a:r>
            <a:r>
              <a:rPr lang="zh-CN" altLang="en-US" dirty="0">
                <a:highlight>
                  <a:srgbClr val="FFFF00"/>
                </a:highlight>
              </a:rPr>
              <a:t>传递函数依赖于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endParaRPr lang="zh-CN" altLang="en-US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注</a:t>
            </a:r>
            <a:r>
              <a:rPr lang="en-US" altLang="zh-CN" dirty="0"/>
              <a:t>: </a:t>
            </a:r>
            <a:r>
              <a:rPr lang="zh-CN" altLang="en-US" dirty="0"/>
              <a:t>如果</a:t>
            </a:r>
            <a:r>
              <a:rPr lang="en-US" altLang="zh-CN" dirty="0"/>
              <a:t>Y→X</a:t>
            </a:r>
            <a:r>
              <a:rPr lang="zh-CN" altLang="en-US" dirty="0"/>
              <a:t>， 即</a:t>
            </a:r>
            <a:r>
              <a:rPr lang="en-US" altLang="zh-CN" dirty="0"/>
              <a:t>X←→Y</a:t>
            </a:r>
            <a:r>
              <a:rPr lang="zh-CN" altLang="en-US" dirty="0"/>
              <a:t>，则</a:t>
            </a:r>
            <a:r>
              <a:rPr lang="en-US" altLang="zh-CN" dirty="0"/>
              <a:t>Z</a:t>
            </a:r>
            <a:r>
              <a:rPr lang="zh-CN" altLang="en-US" dirty="0"/>
              <a:t>直接依赖于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zh-CN" altLang="en-US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例：在关系</a:t>
            </a:r>
            <a:r>
              <a:rPr lang="en-US" altLang="zh-CN" dirty="0"/>
              <a:t>Std(Sno</a:t>
            </a:r>
            <a:r>
              <a:rPr lang="zh-CN" altLang="en-US" dirty="0"/>
              <a:t>，</a:t>
            </a:r>
            <a:r>
              <a:rPr lang="en-US" altLang="zh-CN" dirty="0" err="1"/>
              <a:t>Sdept</a:t>
            </a:r>
            <a:r>
              <a:rPr lang="zh-CN" altLang="en-US" dirty="0"/>
              <a:t>，</a:t>
            </a:r>
            <a:r>
              <a:rPr lang="en-US" altLang="zh-CN" dirty="0" err="1"/>
              <a:t>Mname</a:t>
            </a:r>
            <a:r>
              <a:rPr lang="en-US" altLang="zh-CN" dirty="0"/>
              <a:t>)</a:t>
            </a:r>
            <a:r>
              <a:rPr lang="zh-CN" altLang="en-US" dirty="0"/>
              <a:t>中，有：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</a:t>
            </a:r>
            <a:r>
              <a:rPr lang="en-US" altLang="zh-CN" dirty="0"/>
              <a:t>Sno → </a:t>
            </a:r>
            <a:r>
              <a:rPr lang="en-US" altLang="zh-CN" dirty="0" err="1"/>
              <a:t>Sdept</a:t>
            </a:r>
            <a:r>
              <a:rPr lang="zh-CN" altLang="en-US" dirty="0"/>
              <a:t>，</a:t>
            </a:r>
            <a:r>
              <a:rPr lang="en-US" altLang="zh-CN" dirty="0" err="1"/>
              <a:t>Sdept</a:t>
            </a:r>
            <a:r>
              <a:rPr lang="en-US" altLang="zh-CN" dirty="0"/>
              <a:t> → </a:t>
            </a:r>
            <a:r>
              <a:rPr lang="en-US" altLang="zh-CN" dirty="0" err="1"/>
              <a:t>Mname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</a:t>
            </a:r>
            <a:r>
              <a:rPr lang="en-US" altLang="zh-CN" dirty="0" err="1"/>
              <a:t>Mname</a:t>
            </a:r>
            <a:r>
              <a:rPr lang="zh-CN" altLang="en-US" dirty="0"/>
              <a:t>传递函数依赖于</a:t>
            </a:r>
            <a:r>
              <a:rPr lang="en-US" altLang="zh-CN" dirty="0"/>
              <a:t>Sno</a:t>
            </a: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7168232" y="989542"/>
            <a:ext cx="254000" cy="28222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8032328" y="963072"/>
            <a:ext cx="259292" cy="21872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3922889" y="1818571"/>
            <a:ext cx="3256139" cy="55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111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4464404" y="2524126"/>
            <a:ext cx="3374319" cy="139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/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关系模式的形式化定义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什么是数据依赖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关系模式的简化定义</a:t>
            </a:r>
          </a:p>
          <a:p>
            <a:pPr marL="317497" indent="-317497" eaLnBrk="1" hangingPunct="1">
              <a:lnSpc>
                <a:spcPct val="120000"/>
              </a:lnSpc>
              <a:spcBef>
                <a:spcPts val="52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556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数据依赖对关系模式影响</a:t>
            </a:r>
          </a:p>
        </p:txBody>
      </p:sp>
      <p:sp>
        <p:nvSpPr>
          <p:cNvPr id="9" name="椭圆 8"/>
          <p:cNvSpPr/>
          <p:nvPr/>
        </p:nvSpPr>
        <p:spPr>
          <a:xfrm>
            <a:off x="2979209" y="2007306"/>
            <a:ext cx="869597" cy="883709"/>
          </a:xfrm>
          <a:prstGeom prst="ellipse">
            <a:avLst/>
          </a:prstGeom>
          <a:ln>
            <a:solidFill>
              <a:srgbClr val="2907B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9228" tIns="39613" rIns="79228" bIns="39613" anchor="ctr"/>
          <a:lstStyle/>
          <a:p>
            <a:pPr algn="ctr">
              <a:defRPr/>
            </a:pPr>
            <a:endParaRPr lang="zh-CN" altLang="en-US" sz="3556">
              <a:latin typeface="Impact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53292" y="2076098"/>
            <a:ext cx="719667" cy="732013"/>
          </a:xfrm>
          <a:prstGeom prst="ellipse">
            <a:avLst/>
          </a:prstGeom>
          <a:solidFill>
            <a:srgbClr val="352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3" tIns="50797" rIns="101593" bIns="50797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4889" dirty="0">
                <a:latin typeface="Impact" panose="020B0806030902050204" pitchFamily="34" charset="0"/>
              </a:rPr>
              <a:t>1</a:t>
            </a:r>
            <a:endParaRPr lang="zh-CN" altLang="en-US" sz="4889" dirty="0">
              <a:latin typeface="Impact" panose="020B0806030902050204" pitchFamily="34" charset="0"/>
            </a:endParaRPr>
          </a:p>
        </p:txBody>
      </p:sp>
      <p:cxnSp>
        <p:nvCxnSpPr>
          <p:cNvPr id="11" name="直接连接符 10"/>
          <p:cNvCxnSpPr>
            <a:stCxn id="9" idx="6"/>
          </p:cNvCxnSpPr>
          <p:nvPr/>
        </p:nvCxnSpPr>
        <p:spPr>
          <a:xfrm flipV="1">
            <a:off x="3848806" y="2407709"/>
            <a:ext cx="3750028" cy="40569"/>
          </a:xfrm>
          <a:prstGeom prst="line">
            <a:avLst/>
          </a:prstGeom>
          <a:ln w="28575">
            <a:solidFill>
              <a:srgbClr val="2907B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候选码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定义：设</a:t>
            </a:r>
            <a:r>
              <a:rPr lang="en-US" altLang="zh-CN" dirty="0"/>
              <a:t>K</a:t>
            </a:r>
            <a:r>
              <a:rPr lang="zh-CN" altLang="en-US" dirty="0"/>
              <a:t>为关系模式</a:t>
            </a:r>
            <a:r>
              <a:rPr lang="en-US" altLang="zh-CN" dirty="0"/>
              <a:t>R&lt;U,F&gt;</a:t>
            </a:r>
            <a:r>
              <a:rPr lang="zh-CN" altLang="en-US" dirty="0"/>
              <a:t>中的属性或属性组合。若</a:t>
            </a:r>
            <a:r>
              <a:rPr lang="en-US" altLang="zh-CN" dirty="0"/>
              <a:t>K  </a:t>
            </a:r>
            <a:r>
              <a:rPr lang="zh-CN" altLang="en-US" baseline="30000" dirty="0"/>
              <a:t>ｆ</a:t>
            </a:r>
            <a:r>
              <a:rPr lang="zh-CN" altLang="en-US" dirty="0"/>
              <a:t>  </a:t>
            </a:r>
            <a:r>
              <a:rPr lang="en-US" altLang="zh-CN" dirty="0"/>
              <a:t>U</a:t>
            </a:r>
            <a:r>
              <a:rPr lang="zh-CN" altLang="en-US" dirty="0"/>
              <a:t>，则</a:t>
            </a:r>
            <a:r>
              <a:rPr lang="en-US" altLang="zh-CN" dirty="0"/>
              <a:t>K</a:t>
            </a:r>
            <a:r>
              <a:rPr lang="zh-CN" altLang="en-US" dirty="0"/>
              <a:t>称为</a:t>
            </a:r>
            <a:r>
              <a:rPr lang="en-US" altLang="zh-CN" dirty="0"/>
              <a:t>R</a:t>
            </a:r>
            <a:r>
              <a:rPr lang="zh-CN" altLang="en-US" dirty="0"/>
              <a:t>的一个</a:t>
            </a:r>
            <a:r>
              <a:rPr lang="zh-CN" altLang="en-US" dirty="0">
                <a:highlight>
                  <a:srgbClr val="FFFF00"/>
                </a:highlight>
              </a:rPr>
              <a:t>侯选码</a:t>
            </a:r>
            <a:r>
              <a:rPr lang="zh-CN" altLang="en-US" dirty="0"/>
              <a:t>（</a:t>
            </a:r>
            <a:r>
              <a:rPr lang="en-US" altLang="zh-CN" dirty="0"/>
              <a:t>Candidate Key</a:t>
            </a:r>
            <a:r>
              <a:rPr lang="zh-CN" altLang="en-US" dirty="0"/>
              <a:t>）。若关系模式</a:t>
            </a:r>
            <a:r>
              <a:rPr lang="en-US" altLang="zh-CN" dirty="0"/>
              <a:t>R</a:t>
            </a:r>
            <a:r>
              <a:rPr lang="zh-CN" altLang="en-US" dirty="0"/>
              <a:t>有多个候选码，则选定其中的一个做为</a:t>
            </a:r>
            <a:r>
              <a:rPr lang="zh-CN" altLang="en-US" dirty="0">
                <a:highlight>
                  <a:srgbClr val="FFFF00"/>
                </a:highlight>
              </a:rPr>
              <a:t>主码</a:t>
            </a:r>
            <a:r>
              <a:rPr lang="zh-CN" altLang="en-US" dirty="0"/>
              <a:t>（</a:t>
            </a:r>
            <a:r>
              <a:rPr lang="en-US" altLang="zh-CN" dirty="0"/>
              <a:t>Primary key</a:t>
            </a:r>
            <a:r>
              <a:rPr lang="zh-CN" altLang="en-US" dirty="0"/>
              <a:t>）。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主属性</a:t>
            </a:r>
            <a:r>
              <a:rPr lang="zh-CN" altLang="en-US" sz="2000" dirty="0"/>
              <a:t>：候选码中包含的属性称为主属性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非主属性</a:t>
            </a:r>
            <a:r>
              <a:rPr lang="zh-CN" altLang="en-US" sz="2000" dirty="0"/>
              <a:t>：不包含在任何一个候选码中的属性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全码</a:t>
            </a:r>
            <a:r>
              <a:rPr lang="zh-CN" altLang="en-US" sz="2000" dirty="0">
                <a:highlight>
                  <a:srgbClr val="FFFF00"/>
                </a:highlight>
              </a:rPr>
              <a:t>：整个属性组都是码</a:t>
            </a: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8009820" y="936626"/>
            <a:ext cx="423333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/>
              <a:t>外部码（外键）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9"/>
            <a:ext cx="9001000" cy="171812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定义：关系模式 </a:t>
            </a:r>
            <a:r>
              <a:rPr lang="en-US" altLang="zh-CN" dirty="0"/>
              <a:t>R </a:t>
            </a:r>
            <a:r>
              <a:rPr lang="zh-CN" altLang="en-US" dirty="0"/>
              <a:t>中属性或属性组</a:t>
            </a:r>
            <a:r>
              <a:rPr lang="en-US" altLang="zh-CN" dirty="0"/>
              <a:t>X </a:t>
            </a:r>
            <a:r>
              <a:rPr lang="zh-CN" altLang="en-US" dirty="0"/>
              <a:t>并非 </a:t>
            </a:r>
            <a:r>
              <a:rPr lang="en-US" altLang="zh-CN" dirty="0"/>
              <a:t>R</a:t>
            </a:r>
            <a:r>
              <a:rPr lang="zh-CN" altLang="en-US" dirty="0"/>
              <a:t>的码，但 </a:t>
            </a:r>
            <a:r>
              <a:rPr lang="en-US" altLang="zh-CN" dirty="0"/>
              <a:t>X </a:t>
            </a:r>
            <a:r>
              <a:rPr lang="zh-CN" altLang="en-US" dirty="0"/>
              <a:t>是另一个关系模式的码，则称 </a:t>
            </a:r>
            <a:r>
              <a:rPr lang="en-US" altLang="zh-CN" dirty="0"/>
              <a:t>X </a:t>
            </a:r>
            <a:r>
              <a:rPr lang="zh-CN" altLang="en-US" dirty="0"/>
              <a:t>是</a:t>
            </a:r>
            <a:r>
              <a:rPr lang="en-US" altLang="zh-CN" dirty="0"/>
              <a:t>R </a:t>
            </a:r>
            <a:r>
              <a:rPr lang="zh-CN" altLang="en-US" dirty="0"/>
              <a:t>的外部码（</a:t>
            </a:r>
            <a:r>
              <a:rPr lang="en-US" altLang="zh-CN" dirty="0"/>
              <a:t>Foreign key</a:t>
            </a:r>
            <a:r>
              <a:rPr lang="zh-CN" altLang="en-US" dirty="0"/>
              <a:t>）也称外键。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主码又和外部码一起提供了表示关系间联系的手段。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2" y="2488066"/>
            <a:ext cx="4885560" cy="31200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5</a:t>
            </a:r>
            <a:r>
              <a:rPr dirty="0"/>
              <a:t>范式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各种范式之间存在联系：</a:t>
            </a:r>
          </a:p>
          <a:p>
            <a:pPr eaLnBrk="1" hangingPunct="1">
              <a:lnSpc>
                <a:spcPct val="150000"/>
              </a:lnSpc>
              <a:defRPr/>
            </a:pP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某一关系模式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为第</a:t>
            </a:r>
            <a:r>
              <a:rPr lang="en-US" altLang="zh-CN" dirty="0">
                <a:highlight>
                  <a:srgbClr val="FFFF00"/>
                </a:highlight>
              </a:rPr>
              <a:t>n</a:t>
            </a:r>
            <a:r>
              <a:rPr lang="zh-CN" altLang="en-US" dirty="0">
                <a:highlight>
                  <a:srgbClr val="FFFF00"/>
                </a:highlight>
              </a:rPr>
              <a:t>范式，可简记为</a:t>
            </a:r>
            <a:r>
              <a:rPr lang="en-US" altLang="zh-CN" dirty="0" err="1">
                <a:highlight>
                  <a:srgbClr val="FFFF00"/>
                </a:highlight>
              </a:rPr>
              <a:t>R∈nNF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26793"/>
              </p:ext>
            </p:extLst>
          </p:nvPr>
        </p:nvGraphicFramePr>
        <p:xfrm>
          <a:off x="938326" y="1429640"/>
          <a:ext cx="6328833" cy="335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94000" imgH="177800" progId="Equation.3">
                  <p:embed/>
                </p:oleObj>
              </mc:Choice>
              <mc:Fallback>
                <p:oleObj name="公式" r:id="rId2" imgW="27940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326" y="1429640"/>
                        <a:ext cx="6328833" cy="335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3" name="组合 4"/>
          <p:cNvGrpSpPr>
            <a:grpSpLocks/>
          </p:cNvGrpSpPr>
          <p:nvPr/>
        </p:nvGrpSpPr>
        <p:grpSpPr bwMode="auto">
          <a:xfrm>
            <a:off x="6071916" y="2304835"/>
            <a:ext cx="3400571" cy="3282390"/>
            <a:chOff x="150936" y="1732997"/>
            <a:chExt cx="3384376" cy="3392663"/>
          </a:xfrm>
        </p:grpSpPr>
        <p:sp>
          <p:nvSpPr>
            <p:cNvPr id="2" name="同心圆 1"/>
            <p:cNvSpPr/>
            <p:nvPr/>
          </p:nvSpPr>
          <p:spPr>
            <a:xfrm>
              <a:off x="150936" y="1741660"/>
              <a:ext cx="3384376" cy="3384000"/>
            </a:xfrm>
            <a:prstGeom prst="donut">
              <a:avLst>
                <a:gd name="adj" fmla="val 86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 dirty="0">
                <a:solidFill>
                  <a:schemeClr val="tx1"/>
                </a:solidFill>
              </a:endParaRPr>
            </a:p>
          </p:txBody>
        </p:sp>
        <p:sp>
          <p:nvSpPr>
            <p:cNvPr id="7" name="同心圆 6"/>
            <p:cNvSpPr/>
            <p:nvPr/>
          </p:nvSpPr>
          <p:spPr>
            <a:xfrm>
              <a:off x="403335" y="2000381"/>
              <a:ext cx="2881165" cy="2880844"/>
            </a:xfrm>
            <a:prstGeom prst="donut">
              <a:avLst>
                <a:gd name="adj" fmla="val 73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solidFill>
                  <a:schemeClr val="tx1"/>
                </a:solidFill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584301" y="2181327"/>
              <a:ext cx="2519233" cy="2520540"/>
            </a:xfrm>
            <a:prstGeom prst="donut">
              <a:avLst>
                <a:gd name="adj" fmla="val 733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 dirty="0">
                <a:solidFill>
                  <a:schemeClr val="tx1"/>
                </a:solidFill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765266" y="2354335"/>
              <a:ext cx="2160477" cy="2160237"/>
            </a:xfrm>
            <a:prstGeom prst="donut">
              <a:avLst>
                <a:gd name="adj" fmla="val 964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solidFill>
                  <a:schemeClr val="tx1"/>
                </a:solidFill>
              </a:endParaRPr>
            </a:p>
          </p:txBody>
        </p:sp>
        <p:sp>
          <p:nvSpPr>
            <p:cNvPr id="10" name="同心圆 9"/>
            <p:cNvSpPr/>
            <p:nvPr/>
          </p:nvSpPr>
          <p:spPr>
            <a:xfrm>
              <a:off x="924008" y="2513060"/>
              <a:ext cx="1857280" cy="1799932"/>
            </a:xfrm>
            <a:prstGeom prst="donut">
              <a:avLst>
                <a:gd name="adj" fmla="val 1011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solidFill>
                  <a:schemeClr val="tx1"/>
                </a:solidFill>
              </a:endParaRPr>
            </a:p>
          </p:txBody>
        </p:sp>
        <p:sp>
          <p:nvSpPr>
            <p:cNvPr id="11" name="同心圆 10"/>
            <p:cNvSpPr/>
            <p:nvPr/>
          </p:nvSpPr>
          <p:spPr>
            <a:xfrm>
              <a:off x="1089100" y="2682895"/>
              <a:ext cx="1511222" cy="1460263"/>
            </a:xfrm>
            <a:prstGeom prst="donu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solidFill>
                  <a:schemeClr val="tx1"/>
                </a:solidFill>
              </a:endParaRPr>
            </a:p>
          </p:txBody>
        </p:sp>
        <p:sp>
          <p:nvSpPr>
            <p:cNvPr id="32780" name="TextBox 3"/>
            <p:cNvSpPr txBox="1">
              <a:spLocks noChangeArrowheads="1"/>
            </p:cNvSpPr>
            <p:nvPr/>
          </p:nvSpPr>
          <p:spPr bwMode="auto">
            <a:xfrm>
              <a:off x="1600473" y="3274359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5NF</a:t>
              </a:r>
              <a:endParaRPr lang="zh-CN" altLang="en-US" sz="1333" b="1"/>
            </a:p>
          </p:txBody>
        </p:sp>
        <p:sp>
          <p:nvSpPr>
            <p:cNvPr id="32781" name="TextBox 13"/>
            <p:cNvSpPr txBox="1">
              <a:spLocks noChangeArrowheads="1"/>
            </p:cNvSpPr>
            <p:nvPr/>
          </p:nvSpPr>
          <p:spPr bwMode="auto">
            <a:xfrm>
              <a:off x="1607667" y="2645365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 dirty="0"/>
                <a:t>4NF</a:t>
              </a:r>
              <a:endParaRPr lang="zh-CN" altLang="en-US" sz="1333" b="1" dirty="0"/>
            </a:p>
          </p:txBody>
        </p:sp>
        <p:sp>
          <p:nvSpPr>
            <p:cNvPr id="32782" name="TextBox 14"/>
            <p:cNvSpPr txBox="1">
              <a:spLocks noChangeArrowheads="1"/>
            </p:cNvSpPr>
            <p:nvPr/>
          </p:nvSpPr>
          <p:spPr bwMode="auto">
            <a:xfrm>
              <a:off x="1624331" y="2307893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3NF</a:t>
              </a:r>
              <a:endParaRPr lang="zh-CN" altLang="en-US" sz="1333" b="1"/>
            </a:p>
          </p:txBody>
        </p:sp>
        <p:sp>
          <p:nvSpPr>
            <p:cNvPr id="32783" name="TextBox 15"/>
            <p:cNvSpPr txBox="1">
              <a:spLocks noChangeArrowheads="1"/>
            </p:cNvSpPr>
            <p:nvPr/>
          </p:nvSpPr>
          <p:spPr bwMode="auto">
            <a:xfrm>
              <a:off x="1612420" y="2127021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2NF</a:t>
              </a:r>
              <a:endParaRPr lang="zh-CN" altLang="en-US" sz="1333" b="1"/>
            </a:p>
          </p:txBody>
        </p:sp>
        <p:sp>
          <p:nvSpPr>
            <p:cNvPr id="32784" name="TextBox 16"/>
            <p:cNvSpPr txBox="1">
              <a:spLocks noChangeArrowheads="1"/>
            </p:cNvSpPr>
            <p:nvPr/>
          </p:nvSpPr>
          <p:spPr bwMode="auto">
            <a:xfrm>
              <a:off x="1556591" y="2483806"/>
              <a:ext cx="59320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BCNF</a:t>
              </a:r>
              <a:endParaRPr lang="zh-CN" altLang="en-US" sz="1333" b="1"/>
            </a:p>
          </p:txBody>
        </p:sp>
        <p:sp>
          <p:nvSpPr>
            <p:cNvPr id="32785" name="TextBox 17"/>
            <p:cNvSpPr txBox="1">
              <a:spLocks noChangeArrowheads="1"/>
            </p:cNvSpPr>
            <p:nvPr/>
          </p:nvSpPr>
          <p:spPr bwMode="auto">
            <a:xfrm>
              <a:off x="1632889" y="1945657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1NF</a:t>
              </a:r>
              <a:endParaRPr lang="zh-CN" altLang="en-US" sz="1333" b="1"/>
            </a:p>
          </p:txBody>
        </p:sp>
        <p:sp>
          <p:nvSpPr>
            <p:cNvPr id="19" name="同心圆 18"/>
            <p:cNvSpPr/>
            <p:nvPr/>
          </p:nvSpPr>
          <p:spPr>
            <a:xfrm>
              <a:off x="1316101" y="2903521"/>
              <a:ext cx="1054046" cy="1033295"/>
            </a:xfrm>
            <a:prstGeom prst="donu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solidFill>
                  <a:schemeClr val="tx1"/>
                </a:solidFill>
              </a:endParaRPr>
            </a:p>
          </p:txBody>
        </p:sp>
        <p:sp>
          <p:nvSpPr>
            <p:cNvPr id="32787" name="TextBox 19"/>
            <p:cNvSpPr txBox="1">
              <a:spLocks noChangeArrowheads="1"/>
            </p:cNvSpPr>
            <p:nvPr/>
          </p:nvSpPr>
          <p:spPr bwMode="auto">
            <a:xfrm>
              <a:off x="1586235" y="3217540"/>
              <a:ext cx="456159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333" b="1"/>
                <a:t>5NF</a:t>
              </a:r>
              <a:endParaRPr lang="zh-CN" altLang="en-US" sz="1333" b="1"/>
            </a:p>
          </p:txBody>
        </p:sp>
        <p:sp>
          <p:nvSpPr>
            <p:cNvPr id="32788" name="TextBox 20"/>
            <p:cNvSpPr txBox="1">
              <a:spLocks noChangeArrowheads="1"/>
            </p:cNvSpPr>
            <p:nvPr/>
          </p:nvSpPr>
          <p:spPr bwMode="auto">
            <a:xfrm>
              <a:off x="1306232" y="1732997"/>
              <a:ext cx="1092358" cy="26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非规范化关系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1NF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9"/>
            <a:ext cx="9001000" cy="223157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如果一个关系模式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的所有属性都是不可分的基本数据项，则</a:t>
            </a:r>
            <a:r>
              <a:rPr lang="en-US" altLang="zh-CN" dirty="0">
                <a:highlight>
                  <a:srgbClr val="FFFF00"/>
                </a:highlight>
              </a:rPr>
              <a:t>R∈1NF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第一范式是对关系模式的最起码的要求。不满足第一范式的数据库模式不能称为关系数据库。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但是满足第一范式的关系模式并不一定是一个好的关系模式。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08000" y="1977568"/>
            <a:ext cx="184731" cy="91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br>
              <a:rPr kumimoji="1" lang="en-US" altLang="zh-CN" sz="2667">
                <a:latin typeface="Times New Roman" panose="02020603050405020304" pitchFamily="18" charset="0"/>
              </a:rPr>
            </a:br>
            <a:endParaRPr kumimoji="1" lang="en-US" altLang="zh-CN" sz="2667">
              <a:latin typeface="Times New Roman" panose="02020603050405020304" pitchFamily="18" charset="0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6034265" y="3097389"/>
            <a:ext cx="2885722" cy="2252487"/>
            <a:chOff x="3339" y="2205"/>
            <a:chExt cx="1673" cy="1366"/>
          </a:xfrm>
        </p:grpSpPr>
        <p:sp>
          <p:nvSpPr>
            <p:cNvPr id="33812" name="Rectangle 4"/>
            <p:cNvSpPr>
              <a:spLocks noChangeArrowheads="1"/>
            </p:cNvSpPr>
            <p:nvPr/>
          </p:nvSpPr>
          <p:spPr bwMode="auto">
            <a:xfrm>
              <a:off x="3339" y="2205"/>
              <a:ext cx="635" cy="2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en-US" sz="1556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uyer</a:t>
              </a:r>
              <a:r>
                <a:rPr lang="en-US" altLang="zh-CN" sz="1556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en-US" altLang="zh-CN" sz="1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13" name="Rectangle 5"/>
            <p:cNvSpPr>
              <a:spLocks noChangeArrowheads="1"/>
            </p:cNvSpPr>
            <p:nvPr/>
          </p:nvSpPr>
          <p:spPr bwMode="auto">
            <a:xfrm>
              <a:off x="3969" y="2205"/>
              <a:ext cx="635" cy="2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Country</a:t>
              </a:r>
            </a:p>
          </p:txBody>
        </p:sp>
        <p:sp>
          <p:nvSpPr>
            <p:cNvPr id="33814" name="Rectangle 6"/>
            <p:cNvSpPr>
              <a:spLocks noChangeArrowheads="1"/>
            </p:cNvSpPr>
            <p:nvPr/>
          </p:nvSpPr>
          <p:spPr bwMode="auto">
            <a:xfrm>
              <a:off x="4561" y="2205"/>
              <a:ext cx="451" cy="2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City</a:t>
              </a:r>
            </a:p>
          </p:txBody>
        </p:sp>
        <p:sp>
          <p:nvSpPr>
            <p:cNvPr id="33815" name="Rectangle 7"/>
            <p:cNvSpPr>
              <a:spLocks noChangeArrowheads="1"/>
            </p:cNvSpPr>
            <p:nvPr/>
          </p:nvSpPr>
          <p:spPr bwMode="auto">
            <a:xfrm>
              <a:off x="3339" y="2476"/>
              <a:ext cx="635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1556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3816" name="Rectangle 8"/>
            <p:cNvSpPr>
              <a:spLocks noChangeArrowheads="1"/>
            </p:cNvSpPr>
            <p:nvPr/>
          </p:nvSpPr>
          <p:spPr bwMode="auto">
            <a:xfrm>
              <a:off x="3339" y="2693"/>
              <a:ext cx="635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33817" name="Rectangle 9"/>
            <p:cNvSpPr>
              <a:spLocks noChangeArrowheads="1"/>
            </p:cNvSpPr>
            <p:nvPr/>
          </p:nvSpPr>
          <p:spPr bwMode="auto">
            <a:xfrm>
              <a:off x="3339" y="2910"/>
              <a:ext cx="635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33818" name="Rectangle 10"/>
            <p:cNvSpPr>
              <a:spLocks noChangeArrowheads="1"/>
            </p:cNvSpPr>
            <p:nvPr/>
          </p:nvSpPr>
          <p:spPr bwMode="auto">
            <a:xfrm>
              <a:off x="3339" y="3127"/>
              <a:ext cx="635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3819" name="Rectangle 11"/>
            <p:cNvSpPr>
              <a:spLocks noChangeArrowheads="1"/>
            </p:cNvSpPr>
            <p:nvPr/>
          </p:nvSpPr>
          <p:spPr bwMode="auto">
            <a:xfrm>
              <a:off x="3969" y="2476"/>
              <a:ext cx="635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</a:p>
          </p:txBody>
        </p:sp>
        <p:sp>
          <p:nvSpPr>
            <p:cNvPr id="33820" name="Rectangle 12"/>
            <p:cNvSpPr>
              <a:spLocks noChangeArrowheads="1"/>
            </p:cNvSpPr>
            <p:nvPr/>
          </p:nvSpPr>
          <p:spPr bwMode="auto">
            <a:xfrm>
              <a:off x="3969" y="2693"/>
              <a:ext cx="635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endParaRPr lang="en-US" altLang="en-US" sz="155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21" name="Rectangle 13"/>
            <p:cNvSpPr>
              <a:spLocks noChangeArrowheads="1"/>
            </p:cNvSpPr>
            <p:nvPr/>
          </p:nvSpPr>
          <p:spPr bwMode="auto">
            <a:xfrm>
              <a:off x="3969" y="2910"/>
              <a:ext cx="635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英国</a:t>
              </a:r>
              <a:endParaRPr lang="en-US" altLang="en-US" sz="155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22" name="Rectangle 14"/>
            <p:cNvSpPr>
              <a:spLocks noChangeArrowheads="1"/>
            </p:cNvSpPr>
            <p:nvPr/>
          </p:nvSpPr>
          <p:spPr bwMode="auto">
            <a:xfrm>
              <a:off x="3969" y="3127"/>
              <a:ext cx="635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日本</a:t>
              </a:r>
              <a:endParaRPr lang="en-US" altLang="en-US" sz="155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23" name="Rectangle 15"/>
            <p:cNvSpPr>
              <a:spLocks noChangeArrowheads="1"/>
            </p:cNvSpPr>
            <p:nvPr/>
          </p:nvSpPr>
          <p:spPr bwMode="auto">
            <a:xfrm>
              <a:off x="4561" y="2476"/>
              <a:ext cx="451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</a:t>
              </a:r>
            </a:p>
          </p:txBody>
        </p:sp>
        <p:sp>
          <p:nvSpPr>
            <p:cNvPr id="33824" name="Rectangle 16"/>
            <p:cNvSpPr>
              <a:spLocks noChangeArrowheads="1"/>
            </p:cNvSpPr>
            <p:nvPr/>
          </p:nvSpPr>
          <p:spPr bwMode="auto">
            <a:xfrm>
              <a:off x="4561" y="2693"/>
              <a:ext cx="451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纽约</a:t>
              </a:r>
            </a:p>
          </p:txBody>
        </p:sp>
        <p:sp>
          <p:nvSpPr>
            <p:cNvPr id="33825" name="Rectangle 17"/>
            <p:cNvSpPr>
              <a:spLocks noChangeArrowheads="1"/>
            </p:cNvSpPr>
            <p:nvPr/>
          </p:nvSpPr>
          <p:spPr bwMode="auto">
            <a:xfrm>
              <a:off x="4561" y="2910"/>
              <a:ext cx="451" cy="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利物浦</a:t>
              </a:r>
            </a:p>
          </p:txBody>
        </p:sp>
        <p:sp>
          <p:nvSpPr>
            <p:cNvPr id="33826" name="Rectangle 18"/>
            <p:cNvSpPr>
              <a:spLocks noChangeArrowheads="1"/>
            </p:cNvSpPr>
            <p:nvPr/>
          </p:nvSpPr>
          <p:spPr bwMode="auto">
            <a:xfrm>
              <a:off x="4561" y="3127"/>
              <a:ext cx="451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东京</a:t>
              </a:r>
            </a:p>
          </p:txBody>
        </p:sp>
        <p:sp>
          <p:nvSpPr>
            <p:cNvPr id="33827" name="Rectangle 19"/>
            <p:cNvSpPr>
              <a:spLocks noChangeArrowheads="1"/>
            </p:cNvSpPr>
            <p:nvPr/>
          </p:nvSpPr>
          <p:spPr bwMode="auto">
            <a:xfrm>
              <a:off x="3339" y="3344"/>
              <a:ext cx="635" cy="2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3828" name="Rectangle 20"/>
            <p:cNvSpPr>
              <a:spLocks noChangeArrowheads="1"/>
            </p:cNvSpPr>
            <p:nvPr/>
          </p:nvSpPr>
          <p:spPr bwMode="auto">
            <a:xfrm>
              <a:off x="3969" y="3344"/>
              <a:ext cx="635" cy="2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3829" name="Rectangle 21"/>
            <p:cNvSpPr>
              <a:spLocks noChangeArrowheads="1"/>
            </p:cNvSpPr>
            <p:nvPr/>
          </p:nvSpPr>
          <p:spPr bwMode="auto">
            <a:xfrm>
              <a:off x="4561" y="3344"/>
              <a:ext cx="451" cy="2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556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sp>
        <p:nvSpPr>
          <p:cNvPr id="33800" name="Rectangle 23"/>
          <p:cNvSpPr>
            <a:spLocks noChangeArrowheads="1"/>
          </p:cNvSpPr>
          <p:nvPr/>
        </p:nvSpPr>
        <p:spPr bwMode="auto">
          <a:xfrm>
            <a:off x="2082029" y="3097389"/>
            <a:ext cx="1090576" cy="44547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en-US" sz="1556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uyer</a:t>
            </a:r>
            <a:r>
              <a:rPr lang="en-US" altLang="zh-CN" sz="1556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55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1" name="Rectangle 24"/>
          <p:cNvSpPr>
            <a:spLocks noChangeArrowheads="1"/>
          </p:cNvSpPr>
          <p:nvPr/>
        </p:nvSpPr>
        <p:spPr bwMode="auto">
          <a:xfrm>
            <a:off x="3164018" y="3097389"/>
            <a:ext cx="1722594" cy="44547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7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</a:t>
            </a:r>
          </a:p>
        </p:txBody>
      </p:sp>
      <p:sp>
        <p:nvSpPr>
          <p:cNvPr id="33802" name="Rectangle 25"/>
          <p:cNvSpPr>
            <a:spLocks noChangeArrowheads="1"/>
          </p:cNvSpPr>
          <p:nvPr/>
        </p:nvSpPr>
        <p:spPr bwMode="auto">
          <a:xfrm>
            <a:off x="2082029" y="3542859"/>
            <a:ext cx="1090576" cy="3567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3803" name="Rectangle 26"/>
          <p:cNvSpPr>
            <a:spLocks noChangeArrowheads="1"/>
          </p:cNvSpPr>
          <p:nvPr/>
        </p:nvSpPr>
        <p:spPr bwMode="auto">
          <a:xfrm>
            <a:off x="2082029" y="3899563"/>
            <a:ext cx="1090576" cy="3567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3804" name="Rectangle 27"/>
          <p:cNvSpPr>
            <a:spLocks noChangeArrowheads="1"/>
          </p:cNvSpPr>
          <p:nvPr/>
        </p:nvSpPr>
        <p:spPr bwMode="auto">
          <a:xfrm>
            <a:off x="2082029" y="4256268"/>
            <a:ext cx="1090576" cy="3567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3805" name="Rectangle 28"/>
          <p:cNvSpPr>
            <a:spLocks noChangeArrowheads="1"/>
          </p:cNvSpPr>
          <p:nvPr/>
        </p:nvSpPr>
        <p:spPr bwMode="auto">
          <a:xfrm>
            <a:off x="2082029" y="4612973"/>
            <a:ext cx="1090576" cy="3567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3806" name="Rectangle 29"/>
          <p:cNvSpPr>
            <a:spLocks noChangeArrowheads="1"/>
          </p:cNvSpPr>
          <p:nvPr/>
        </p:nvSpPr>
        <p:spPr bwMode="auto">
          <a:xfrm>
            <a:off x="3164018" y="3542859"/>
            <a:ext cx="1722594" cy="3567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56">
                <a:latin typeface="微软雅黑" panose="020B0503020204020204" pitchFamily="34" charset="-122"/>
                <a:ea typeface="微软雅黑" panose="020B0503020204020204" pitchFamily="34" charset="-122"/>
              </a:rPr>
              <a:t>中国北京市</a:t>
            </a:r>
          </a:p>
        </p:txBody>
      </p:sp>
      <p:sp>
        <p:nvSpPr>
          <p:cNvPr id="33807" name="Rectangle 30"/>
          <p:cNvSpPr>
            <a:spLocks noChangeArrowheads="1"/>
          </p:cNvSpPr>
          <p:nvPr/>
        </p:nvSpPr>
        <p:spPr bwMode="auto">
          <a:xfrm>
            <a:off x="3164018" y="3899563"/>
            <a:ext cx="1722594" cy="3567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5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美国纽约市</a:t>
            </a:r>
          </a:p>
        </p:txBody>
      </p:sp>
      <p:sp>
        <p:nvSpPr>
          <p:cNvPr id="33808" name="Rectangle 31"/>
          <p:cNvSpPr>
            <a:spLocks noChangeArrowheads="1"/>
          </p:cNvSpPr>
          <p:nvPr/>
        </p:nvSpPr>
        <p:spPr bwMode="auto">
          <a:xfrm>
            <a:off x="3164018" y="4256268"/>
            <a:ext cx="1722594" cy="3567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56">
                <a:latin typeface="微软雅黑" panose="020B0503020204020204" pitchFamily="34" charset="-122"/>
                <a:ea typeface="微软雅黑" panose="020B0503020204020204" pitchFamily="34" charset="-122"/>
              </a:rPr>
              <a:t>英国利物浦</a:t>
            </a:r>
          </a:p>
        </p:txBody>
      </p:sp>
      <p:sp>
        <p:nvSpPr>
          <p:cNvPr id="33809" name="Rectangle 32"/>
          <p:cNvSpPr>
            <a:spLocks noChangeArrowheads="1"/>
          </p:cNvSpPr>
          <p:nvPr/>
        </p:nvSpPr>
        <p:spPr bwMode="auto">
          <a:xfrm>
            <a:off x="3164018" y="4612973"/>
            <a:ext cx="1722594" cy="3567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5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日本东京市</a:t>
            </a:r>
          </a:p>
        </p:txBody>
      </p:sp>
      <p:sp>
        <p:nvSpPr>
          <p:cNvPr id="33810" name="Rectangle 33"/>
          <p:cNvSpPr>
            <a:spLocks noChangeArrowheads="1"/>
          </p:cNvSpPr>
          <p:nvPr/>
        </p:nvSpPr>
        <p:spPr bwMode="auto">
          <a:xfrm>
            <a:off x="2082029" y="4969677"/>
            <a:ext cx="1090576" cy="3731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1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3811" name="Rectangle 34"/>
          <p:cNvSpPr>
            <a:spLocks noChangeArrowheads="1"/>
          </p:cNvSpPr>
          <p:nvPr/>
        </p:nvSpPr>
        <p:spPr bwMode="auto">
          <a:xfrm>
            <a:off x="3164018" y="4969677"/>
            <a:ext cx="1722594" cy="3731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8" name="AutoShape 35"/>
          <p:cNvSpPr>
            <a:spLocks noChangeArrowheads="1"/>
          </p:cNvSpPr>
          <p:nvPr/>
        </p:nvSpPr>
        <p:spPr bwMode="auto">
          <a:xfrm rot="-5400000">
            <a:off x="5152214" y="4030590"/>
            <a:ext cx="719667" cy="864096"/>
          </a:xfrm>
          <a:prstGeom prst="downArrow">
            <a:avLst>
              <a:gd name="adj1" fmla="val 45454"/>
              <a:gd name="adj2" fmla="val 56250"/>
            </a:avLst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2NF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例：关系模式 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SLC(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Sno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Sdept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Sloc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Cno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Grade)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Sloc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为学生住处，假设每个系的学生住同一个地方。</a:t>
            </a:r>
            <a:r>
              <a:rPr lang="zh-CN" altLang="en-US" dirty="0"/>
              <a:t>函数依赖包括：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    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Sno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Cno</a:t>
            </a:r>
            <a:r>
              <a:rPr lang="en-US" altLang="zh-CN" sz="2000" b="0" dirty="0"/>
              <a:t>)  </a:t>
            </a:r>
            <a:r>
              <a:rPr lang="en-US" altLang="zh-CN" sz="2000" b="0" baseline="30000" dirty="0"/>
              <a:t>f </a:t>
            </a:r>
            <a:r>
              <a:rPr lang="en-US" altLang="zh-CN" sz="2000" b="0" dirty="0"/>
              <a:t>  Grade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b="0" dirty="0"/>
              <a:t>           </a:t>
            </a:r>
            <a:r>
              <a:rPr lang="en-US" altLang="zh-CN" sz="2000" b="0" dirty="0" err="1"/>
              <a:t>Sno</a:t>
            </a:r>
            <a:r>
              <a:rPr lang="en-US" altLang="zh-CN" sz="2000" b="0" dirty="0"/>
              <a:t> → </a:t>
            </a:r>
            <a:r>
              <a:rPr lang="en-US" altLang="zh-CN" sz="2000" b="0" dirty="0" err="1"/>
              <a:t>Sdept</a:t>
            </a:r>
            <a:endParaRPr lang="en-US" altLang="zh-CN" sz="2000" b="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b="0" dirty="0"/>
              <a:t>           (</a:t>
            </a:r>
            <a:r>
              <a:rPr lang="en-US" altLang="zh-CN" sz="2000" b="0" dirty="0" err="1"/>
              <a:t>Sno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Cno</a:t>
            </a:r>
            <a:r>
              <a:rPr lang="en-US" altLang="zh-CN" sz="2000" b="0" dirty="0"/>
              <a:t>)  </a:t>
            </a:r>
            <a:r>
              <a:rPr lang="en-US" altLang="zh-CN" sz="2000" b="0" baseline="30000" dirty="0"/>
              <a:t>p</a:t>
            </a:r>
            <a:r>
              <a:rPr lang="en-US" altLang="zh-CN" sz="2000" b="0" dirty="0"/>
              <a:t>  </a:t>
            </a:r>
            <a:r>
              <a:rPr lang="en-US" altLang="zh-CN" sz="2000" b="0" dirty="0" err="1"/>
              <a:t>Sdept</a:t>
            </a:r>
            <a:endParaRPr lang="en-US" altLang="zh-CN" sz="2000" b="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b="0" dirty="0"/>
              <a:t>           </a:t>
            </a:r>
            <a:r>
              <a:rPr lang="en-US" altLang="zh-CN" sz="2000" b="0" dirty="0" err="1"/>
              <a:t>Sno</a:t>
            </a:r>
            <a:r>
              <a:rPr lang="en-US" altLang="zh-CN" sz="2000" b="0" dirty="0"/>
              <a:t> → </a:t>
            </a:r>
            <a:r>
              <a:rPr lang="en-US" altLang="zh-CN" sz="2000" b="0" dirty="0" err="1"/>
              <a:t>Sloc</a:t>
            </a:r>
            <a:endParaRPr lang="en-US" altLang="zh-CN" sz="2000" b="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b="0" dirty="0"/>
              <a:t>           (</a:t>
            </a:r>
            <a:r>
              <a:rPr lang="en-US" altLang="zh-CN" sz="2000" b="0" dirty="0" err="1"/>
              <a:t>Sno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Cno</a:t>
            </a:r>
            <a:r>
              <a:rPr lang="en-US" altLang="zh-CN" sz="2000" b="0" dirty="0"/>
              <a:t>)  </a:t>
            </a:r>
            <a:r>
              <a:rPr lang="en-US" altLang="zh-CN" sz="2000" b="0" baseline="30000" dirty="0"/>
              <a:t>p</a:t>
            </a:r>
            <a:r>
              <a:rPr lang="en-US" altLang="zh-CN" sz="2000" b="0" dirty="0"/>
              <a:t>   </a:t>
            </a:r>
            <a:r>
              <a:rPr lang="en-US" altLang="zh-CN" sz="2000" b="0" dirty="0" err="1"/>
              <a:t>Sloc</a:t>
            </a:r>
            <a:endParaRPr lang="en-US" altLang="zh-CN" sz="2000" b="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000" b="0" dirty="0"/>
              <a:t>           </a:t>
            </a:r>
            <a:r>
              <a:rPr lang="en-US" altLang="zh-CN" sz="2000" b="0" dirty="0" err="1"/>
              <a:t>Sdept</a:t>
            </a:r>
            <a:r>
              <a:rPr lang="en-US" altLang="zh-CN" sz="2000" b="0" dirty="0"/>
              <a:t> → </a:t>
            </a:r>
            <a:r>
              <a:rPr lang="en-US" altLang="zh-CN" sz="2000" b="0" dirty="0" err="1"/>
              <a:t>Sloc</a:t>
            </a:r>
            <a:endParaRPr lang="en-US" altLang="zh-CN" sz="2000" b="0" dirty="0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2847752" y="2353444"/>
            <a:ext cx="42333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V="1">
            <a:off x="2847752" y="3408624"/>
            <a:ext cx="423333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2847752" y="4441676"/>
            <a:ext cx="42333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 2NF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667" dirty="0"/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SLC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的码为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Sno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Cno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SLC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满足第一范式。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非主属性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Sdept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和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Sloc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部分函数依赖于码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Sno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Cno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b="1" dirty="0"/>
          </a:p>
        </p:txBody>
      </p:sp>
      <p:grpSp>
        <p:nvGrpSpPr>
          <p:cNvPr id="426002" name="Group 18"/>
          <p:cNvGrpSpPr>
            <a:grpSpLocks/>
          </p:cNvGrpSpPr>
          <p:nvPr/>
        </p:nvGrpSpPr>
        <p:grpSpPr bwMode="auto">
          <a:xfrm>
            <a:off x="4143896" y="985292"/>
            <a:ext cx="2040820" cy="2633487"/>
            <a:chOff x="2352" y="837"/>
            <a:chExt cx="1157" cy="1792"/>
          </a:xfrm>
        </p:grpSpPr>
        <p:sp>
          <p:nvSpPr>
            <p:cNvPr id="42002" name="Rectangle 5"/>
            <p:cNvSpPr>
              <a:spLocks noChangeArrowheads="1"/>
            </p:cNvSpPr>
            <p:nvPr/>
          </p:nvSpPr>
          <p:spPr bwMode="auto">
            <a:xfrm>
              <a:off x="2352" y="837"/>
              <a:ext cx="1157" cy="179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42003" name="Text Box 6"/>
            <p:cNvSpPr txBox="1">
              <a:spLocks noChangeArrowheads="1"/>
            </p:cNvSpPr>
            <p:nvPr/>
          </p:nvSpPr>
          <p:spPr bwMode="auto">
            <a:xfrm>
              <a:off x="2609" y="1093"/>
              <a:ext cx="643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Sno</a:t>
              </a:r>
              <a:endParaRPr lang="en-US" altLang="zh-CN" sz="3111">
                <a:latin typeface="Times New Roman" pitchFamily="18" charset="0"/>
              </a:endParaRPr>
            </a:p>
          </p:txBody>
        </p:sp>
        <p:sp>
          <p:nvSpPr>
            <p:cNvPr id="42004" name="Text Box 7"/>
            <p:cNvSpPr txBox="1">
              <a:spLocks noChangeArrowheads="1"/>
            </p:cNvSpPr>
            <p:nvPr/>
          </p:nvSpPr>
          <p:spPr bwMode="auto">
            <a:xfrm>
              <a:off x="2609" y="1989"/>
              <a:ext cx="643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Cno</a:t>
              </a:r>
              <a:endParaRPr lang="en-US" altLang="zh-CN" sz="3111">
                <a:latin typeface="Times New Roman" pitchFamily="18" charset="0"/>
              </a:endParaRPr>
            </a:p>
          </p:txBody>
        </p:sp>
      </p:grpSp>
      <p:grpSp>
        <p:nvGrpSpPr>
          <p:cNvPr id="426003" name="Group 19"/>
          <p:cNvGrpSpPr>
            <a:grpSpLocks/>
          </p:cNvGrpSpPr>
          <p:nvPr/>
        </p:nvGrpSpPr>
        <p:grpSpPr bwMode="auto">
          <a:xfrm>
            <a:off x="2103077" y="2114181"/>
            <a:ext cx="2040819" cy="564444"/>
            <a:chOff x="1195" y="1605"/>
            <a:chExt cx="1157" cy="384"/>
          </a:xfrm>
        </p:grpSpPr>
        <p:sp>
          <p:nvSpPr>
            <p:cNvPr id="42000" name="Text Box 8"/>
            <p:cNvSpPr txBox="1">
              <a:spLocks noChangeArrowheads="1"/>
            </p:cNvSpPr>
            <p:nvPr/>
          </p:nvSpPr>
          <p:spPr bwMode="auto">
            <a:xfrm>
              <a:off x="1195" y="1605"/>
              <a:ext cx="771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Grade</a:t>
              </a:r>
            </a:p>
          </p:txBody>
        </p:sp>
        <p:sp>
          <p:nvSpPr>
            <p:cNvPr id="35857" name="Line 11"/>
            <p:cNvSpPr>
              <a:spLocks noChangeShapeType="1"/>
            </p:cNvSpPr>
            <p:nvPr/>
          </p:nvSpPr>
          <p:spPr bwMode="auto">
            <a:xfrm flipH="1">
              <a:off x="1966" y="1797"/>
              <a:ext cx="38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426004" name="Group 20"/>
          <p:cNvGrpSpPr>
            <a:grpSpLocks/>
          </p:cNvGrpSpPr>
          <p:nvPr/>
        </p:nvGrpSpPr>
        <p:grpSpPr bwMode="auto">
          <a:xfrm>
            <a:off x="5731396" y="1329251"/>
            <a:ext cx="2464153" cy="564444"/>
            <a:chOff x="3252" y="1071"/>
            <a:chExt cx="1397" cy="384"/>
          </a:xfrm>
        </p:grpSpPr>
        <p:sp>
          <p:nvSpPr>
            <p:cNvPr id="41998" name="Text Box 9"/>
            <p:cNvSpPr txBox="1">
              <a:spLocks noChangeArrowheads="1"/>
            </p:cNvSpPr>
            <p:nvPr/>
          </p:nvSpPr>
          <p:spPr bwMode="auto">
            <a:xfrm>
              <a:off x="3878" y="1071"/>
              <a:ext cx="771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Sdept</a:t>
              </a:r>
              <a:endParaRPr lang="en-US" altLang="zh-CN" sz="3111">
                <a:latin typeface="Times New Roman" pitchFamily="18" charset="0"/>
              </a:endParaRPr>
            </a:p>
          </p:txBody>
        </p:sp>
        <p:sp>
          <p:nvSpPr>
            <p:cNvPr id="35855" name="Line 12"/>
            <p:cNvSpPr>
              <a:spLocks noChangeShapeType="1"/>
            </p:cNvSpPr>
            <p:nvPr/>
          </p:nvSpPr>
          <p:spPr bwMode="auto">
            <a:xfrm>
              <a:off x="3252" y="1252"/>
              <a:ext cx="64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426005" name="Group 21"/>
          <p:cNvGrpSpPr>
            <a:grpSpLocks/>
          </p:cNvGrpSpPr>
          <p:nvPr/>
        </p:nvGrpSpPr>
        <p:grpSpPr bwMode="auto">
          <a:xfrm>
            <a:off x="5731396" y="1595598"/>
            <a:ext cx="2494139" cy="1647472"/>
            <a:chOff x="3252" y="1252"/>
            <a:chExt cx="1414" cy="1121"/>
          </a:xfrm>
        </p:grpSpPr>
        <p:sp>
          <p:nvSpPr>
            <p:cNvPr id="41996" name="Text Box 10"/>
            <p:cNvSpPr txBox="1">
              <a:spLocks noChangeArrowheads="1"/>
            </p:cNvSpPr>
            <p:nvPr/>
          </p:nvSpPr>
          <p:spPr bwMode="auto">
            <a:xfrm>
              <a:off x="3895" y="1989"/>
              <a:ext cx="771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Sloc</a:t>
              </a:r>
              <a:endParaRPr lang="en-US" altLang="zh-CN" sz="3111">
                <a:latin typeface="Times New Roman" pitchFamily="18" charset="0"/>
              </a:endParaRPr>
            </a:p>
          </p:txBody>
        </p:sp>
        <p:sp>
          <p:nvSpPr>
            <p:cNvPr id="35853" name="Line 13"/>
            <p:cNvSpPr>
              <a:spLocks noChangeShapeType="1"/>
            </p:cNvSpPr>
            <p:nvPr/>
          </p:nvSpPr>
          <p:spPr bwMode="auto">
            <a:xfrm>
              <a:off x="3252" y="1252"/>
              <a:ext cx="643" cy="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425998" name="Line 14"/>
          <p:cNvSpPr>
            <a:spLocks noChangeShapeType="1"/>
          </p:cNvSpPr>
          <p:nvPr/>
        </p:nvSpPr>
        <p:spPr bwMode="auto">
          <a:xfrm flipV="1">
            <a:off x="6184716" y="1736709"/>
            <a:ext cx="680861" cy="941917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425999" name="Line 15"/>
          <p:cNvSpPr>
            <a:spLocks noChangeShapeType="1"/>
          </p:cNvSpPr>
          <p:nvPr/>
        </p:nvSpPr>
        <p:spPr bwMode="auto">
          <a:xfrm>
            <a:off x="6184716" y="2678626"/>
            <a:ext cx="680861" cy="375709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426000" name="Line 16"/>
          <p:cNvSpPr>
            <a:spLocks noChangeShapeType="1"/>
          </p:cNvSpPr>
          <p:nvPr/>
        </p:nvSpPr>
        <p:spPr bwMode="auto">
          <a:xfrm>
            <a:off x="7544673" y="1925446"/>
            <a:ext cx="0" cy="75318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35851" name="Text Box 17"/>
          <p:cNvSpPr txBox="1">
            <a:spLocks noChangeArrowheads="1"/>
          </p:cNvSpPr>
          <p:nvPr/>
        </p:nvSpPr>
        <p:spPr bwMode="auto">
          <a:xfrm>
            <a:off x="1875535" y="796557"/>
            <a:ext cx="1359959" cy="5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111" b="1">
                <a:latin typeface="Times New Roman" panose="02020603050405020304" pitchFamily="18" charset="0"/>
              </a:rPr>
              <a:t>SLC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6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2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2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2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25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25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SLC</a:t>
            </a:r>
            <a:r>
              <a:t>不是一个好的关系模式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插入异常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假设</a:t>
            </a:r>
            <a:r>
              <a:rPr lang="en-US" altLang="zh-CN" dirty="0" err="1"/>
              <a:t>Sno</a:t>
            </a:r>
            <a:r>
              <a:rPr lang="zh-CN" altLang="en-US" dirty="0"/>
              <a:t>＝</a:t>
            </a:r>
            <a:r>
              <a:rPr lang="en-US" altLang="zh-CN" dirty="0"/>
              <a:t>95102</a:t>
            </a:r>
            <a:r>
              <a:rPr lang="zh-CN" altLang="en-US" dirty="0"/>
              <a:t>，</a:t>
            </a:r>
            <a:r>
              <a:rPr lang="en-US" altLang="zh-CN" dirty="0" err="1"/>
              <a:t>Sdept</a:t>
            </a:r>
            <a:r>
              <a:rPr lang="zh-CN" altLang="en-US" dirty="0"/>
              <a:t>＝</a:t>
            </a:r>
            <a:r>
              <a:rPr lang="en-US" altLang="zh-CN" dirty="0"/>
              <a:t>IS</a:t>
            </a:r>
            <a:r>
              <a:rPr lang="zh-CN" altLang="en-US" dirty="0"/>
              <a:t>，</a:t>
            </a:r>
            <a:r>
              <a:rPr lang="en-US" altLang="zh-CN" dirty="0" err="1"/>
              <a:t>Sloc</a:t>
            </a:r>
            <a:r>
              <a:rPr lang="zh-CN" altLang="en-US" dirty="0"/>
              <a:t>＝</a:t>
            </a:r>
            <a:r>
              <a:rPr lang="en-US" altLang="zh-CN" dirty="0"/>
              <a:t>N</a:t>
            </a:r>
            <a:r>
              <a:rPr lang="zh-CN" altLang="en-US" dirty="0"/>
              <a:t>的学生还未选课，因课程号是主属性，因此该学生的信息无法插入</a:t>
            </a:r>
            <a:r>
              <a:rPr lang="en-US" altLang="zh-CN" dirty="0"/>
              <a:t>SLC</a:t>
            </a:r>
            <a:r>
              <a:rPr lang="zh-CN" altLang="en-US" dirty="0"/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删除异常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假定某个学生本来只选修了</a:t>
            </a:r>
            <a:r>
              <a:rPr lang="en-US" altLang="zh-CN" dirty="0"/>
              <a:t>3</a:t>
            </a:r>
            <a:r>
              <a:rPr lang="zh-CN" altLang="en-US" dirty="0"/>
              <a:t>号课程这一门课。现在因身体不适，他连</a:t>
            </a:r>
            <a:r>
              <a:rPr lang="en-US" altLang="zh-CN" dirty="0"/>
              <a:t>3</a:t>
            </a:r>
            <a:r>
              <a:rPr lang="zh-CN" altLang="en-US" dirty="0"/>
              <a:t>号课程也不选修了。因课程号是主属性，此操作将导致该学生信息的整个元组都要删除。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SLC</a:t>
            </a:r>
            <a:r>
              <a:t>不是一个好的关系模式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数据冗余度大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如果一个学生选修了</a:t>
            </a:r>
            <a:r>
              <a:rPr lang="en-US" altLang="zh-CN" dirty="0"/>
              <a:t>10</a:t>
            </a:r>
            <a:r>
              <a:rPr lang="zh-CN" altLang="en-US" dirty="0"/>
              <a:t>门课程，那么他的</a:t>
            </a:r>
            <a:r>
              <a:rPr lang="en-US" altLang="zh-CN" dirty="0" err="1"/>
              <a:t>Sdept</a:t>
            </a:r>
            <a:r>
              <a:rPr lang="zh-CN" altLang="en-US" dirty="0"/>
              <a:t>和</a:t>
            </a:r>
            <a:r>
              <a:rPr lang="en-US" altLang="zh-CN" dirty="0" err="1"/>
              <a:t>Sloc</a:t>
            </a:r>
            <a:r>
              <a:rPr lang="zh-CN" altLang="en-US" dirty="0"/>
              <a:t>值就要重复存储了</a:t>
            </a:r>
            <a:r>
              <a:rPr lang="en-US" altLang="zh-CN" dirty="0"/>
              <a:t>10</a:t>
            </a:r>
            <a:r>
              <a:rPr lang="zh-CN" altLang="en-US" dirty="0"/>
              <a:t>次。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修改复杂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例如学生转系，在修改此学生元组的</a:t>
            </a:r>
            <a:r>
              <a:rPr lang="en-US" altLang="zh-CN" dirty="0" err="1"/>
              <a:t>Sdept</a:t>
            </a:r>
            <a:r>
              <a:rPr lang="zh-CN" altLang="en-US" dirty="0"/>
              <a:t>值的同时，还可能需要修改住处（</a:t>
            </a:r>
            <a:r>
              <a:rPr lang="en-US" altLang="zh-CN" dirty="0" err="1"/>
              <a:t>Sloc</a:t>
            </a:r>
            <a:r>
              <a:rPr lang="zh-CN" altLang="en-US" dirty="0"/>
              <a:t>）。如果这个学生选修了</a:t>
            </a:r>
            <a:r>
              <a:rPr lang="en-US" altLang="zh-CN" dirty="0"/>
              <a:t>K</a:t>
            </a:r>
            <a:r>
              <a:rPr lang="zh-CN" altLang="en-US" dirty="0"/>
              <a:t>门课，则必须无遗漏地修改</a:t>
            </a:r>
            <a:r>
              <a:rPr lang="en-US" altLang="zh-CN" dirty="0"/>
              <a:t>K</a:t>
            </a:r>
            <a:r>
              <a:rPr lang="zh-CN" altLang="en-US" dirty="0"/>
              <a:t>个元组中全部</a:t>
            </a:r>
            <a:r>
              <a:rPr lang="en-US" altLang="zh-CN" dirty="0" err="1"/>
              <a:t>Sdept</a:t>
            </a:r>
            <a:r>
              <a:rPr lang="zh-CN" altLang="en-US" dirty="0"/>
              <a:t>、</a:t>
            </a:r>
            <a:r>
              <a:rPr lang="en-US" altLang="zh-CN" dirty="0" err="1"/>
              <a:t>Sloc</a:t>
            </a:r>
            <a:r>
              <a:rPr lang="zh-CN" altLang="en-US" dirty="0"/>
              <a:t>信息。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7513" y="97769"/>
            <a:ext cx="8968748" cy="51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</a:t>
            </a:r>
            <a:r>
              <a:rPr dirty="0"/>
              <a:t>第二范式的规范方法</a:t>
            </a:r>
            <a:endParaRPr lang="en-US" altLang="zh-CN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原因：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Sloc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部分函数依赖于码。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解决方法：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分解为两个关系模式，以消除这些部分函数依赖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      </a:t>
            </a:r>
            <a:r>
              <a:rPr lang="en-US" altLang="zh-CN" dirty="0"/>
              <a:t>SC</a:t>
            </a:r>
            <a:r>
              <a:rPr lang="zh-CN" altLang="en-US" dirty="0"/>
              <a:t>（</a:t>
            </a:r>
            <a:r>
              <a:rPr lang="en-US" altLang="zh-CN" dirty="0" err="1"/>
              <a:t>Sno</a:t>
            </a:r>
            <a:r>
              <a:rPr lang="zh-CN" altLang="en-US" dirty="0"/>
              <a:t>， </a:t>
            </a:r>
            <a:r>
              <a:rPr lang="en-US" altLang="zh-CN" dirty="0" err="1"/>
              <a:t>Cno</a:t>
            </a:r>
            <a:r>
              <a:rPr lang="zh-CN" altLang="en-US" dirty="0"/>
              <a:t>， </a:t>
            </a:r>
            <a:r>
              <a:rPr lang="en-US" altLang="zh-CN" dirty="0"/>
              <a:t>Grade</a:t>
            </a:r>
            <a:r>
              <a:rPr lang="zh-CN" altLang="en-US" dirty="0"/>
              <a:t>）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      </a:t>
            </a:r>
            <a:r>
              <a:rPr lang="en-US" altLang="zh-CN" dirty="0"/>
              <a:t>SL</a:t>
            </a:r>
            <a:r>
              <a:rPr lang="zh-CN" altLang="en-US" dirty="0"/>
              <a:t>（</a:t>
            </a:r>
            <a:r>
              <a:rPr lang="en-US" altLang="zh-CN" dirty="0" err="1"/>
              <a:t>Sno</a:t>
            </a:r>
            <a:r>
              <a:rPr lang="zh-CN" altLang="en-US" dirty="0"/>
              <a:t>， </a:t>
            </a:r>
            <a:r>
              <a:rPr lang="en-US" altLang="zh-CN" dirty="0" err="1"/>
              <a:t>Sdept</a:t>
            </a:r>
            <a:r>
              <a:rPr lang="zh-CN" altLang="en-US" dirty="0"/>
              <a:t>， </a:t>
            </a:r>
            <a:r>
              <a:rPr lang="en-US" altLang="zh-CN" dirty="0" err="1"/>
              <a:t>Sloc</a:t>
            </a:r>
            <a:r>
              <a:rPr lang="zh-CN" altLang="en-US" dirty="0"/>
              <a:t>）</a:t>
            </a:r>
          </a:p>
        </p:txBody>
      </p:sp>
      <p:grpSp>
        <p:nvGrpSpPr>
          <p:cNvPr id="38916" name="组合 1"/>
          <p:cNvGrpSpPr>
            <a:grpSpLocks/>
          </p:cNvGrpSpPr>
          <p:nvPr/>
        </p:nvGrpSpPr>
        <p:grpSpPr bwMode="auto">
          <a:xfrm>
            <a:off x="5654399" y="3749455"/>
            <a:ext cx="3628320" cy="1913820"/>
            <a:chOff x="4989762" y="2605055"/>
            <a:chExt cx="3265486" cy="1722436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4989762" y="2633630"/>
              <a:ext cx="1020762" cy="5079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Sno</a:t>
              </a:r>
              <a:endParaRPr lang="en-US" altLang="zh-CN" sz="3111">
                <a:latin typeface="Times New Roman" pitchFamily="18" charset="0"/>
              </a:endParaRPr>
            </a:p>
          </p:txBody>
        </p:sp>
        <p:grpSp>
          <p:nvGrpSpPr>
            <p:cNvPr id="38928" name="Group 20"/>
            <p:cNvGrpSpPr>
              <a:grpSpLocks/>
            </p:cNvGrpSpPr>
            <p:nvPr/>
          </p:nvGrpSpPr>
          <p:grpSpPr bwMode="auto">
            <a:xfrm>
              <a:off x="6010523" y="2605055"/>
              <a:ext cx="2217738" cy="508000"/>
              <a:chOff x="3252" y="1071"/>
              <a:chExt cx="1397" cy="384"/>
            </a:xfrm>
          </p:grpSpPr>
          <p:sp>
            <p:nvSpPr>
              <p:cNvPr id="6" name="Text Box 9"/>
              <p:cNvSpPr txBox="1">
                <a:spLocks noChangeArrowheads="1"/>
              </p:cNvSpPr>
              <p:nvPr/>
            </p:nvSpPr>
            <p:spPr bwMode="auto">
              <a:xfrm>
                <a:off x="3878" y="1071"/>
                <a:ext cx="771" cy="38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111" b="1">
                    <a:latin typeface="Times New Roman" pitchFamily="18" charset="0"/>
                  </a:rPr>
                  <a:t>Sdept</a:t>
                </a:r>
                <a:endParaRPr lang="en-US" altLang="zh-CN" sz="3111">
                  <a:latin typeface="Times New Roman" pitchFamily="18" charset="0"/>
                </a:endParaRPr>
              </a:p>
            </p:txBody>
          </p:sp>
          <p:sp>
            <p:nvSpPr>
              <p:cNvPr id="38934" name="Line 12"/>
              <p:cNvSpPr>
                <a:spLocks noChangeShapeType="1"/>
              </p:cNvSpPr>
              <p:nvPr/>
            </p:nvSpPr>
            <p:spPr bwMode="auto">
              <a:xfrm>
                <a:off x="3252" y="1284"/>
                <a:ext cx="64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</p:grpSp>
        <p:grpSp>
          <p:nvGrpSpPr>
            <p:cNvPr id="38929" name="Group 21"/>
            <p:cNvGrpSpPr>
              <a:grpSpLocks/>
            </p:cNvGrpSpPr>
            <p:nvPr/>
          </p:nvGrpSpPr>
          <p:grpSpPr bwMode="auto">
            <a:xfrm>
              <a:off x="6010523" y="2888158"/>
              <a:ext cx="2244725" cy="1439333"/>
              <a:chOff x="3252" y="1285"/>
              <a:chExt cx="1414" cy="1088"/>
            </a:xfrm>
          </p:grpSpPr>
          <p:sp>
            <p:nvSpPr>
              <p:cNvPr id="9" name="Text Box 10"/>
              <p:cNvSpPr txBox="1">
                <a:spLocks noChangeArrowheads="1"/>
              </p:cNvSpPr>
              <p:nvPr/>
            </p:nvSpPr>
            <p:spPr bwMode="auto">
              <a:xfrm>
                <a:off x="3895" y="1989"/>
                <a:ext cx="771" cy="38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111" b="1">
                    <a:latin typeface="Times New Roman" pitchFamily="18" charset="0"/>
                  </a:rPr>
                  <a:t>Sloc</a:t>
                </a:r>
                <a:endParaRPr lang="en-US" altLang="zh-CN" sz="3111">
                  <a:latin typeface="Times New Roman" pitchFamily="18" charset="0"/>
                </a:endParaRPr>
              </a:p>
            </p:txBody>
          </p:sp>
          <p:sp>
            <p:nvSpPr>
              <p:cNvPr id="38932" name="Line 13"/>
              <p:cNvSpPr>
                <a:spLocks noChangeShapeType="1"/>
              </p:cNvSpPr>
              <p:nvPr/>
            </p:nvSpPr>
            <p:spPr bwMode="auto">
              <a:xfrm>
                <a:off x="3252" y="1285"/>
                <a:ext cx="643" cy="8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</p:grpSp>
        <p:sp>
          <p:nvSpPr>
            <p:cNvPr id="38930" name="Line 16"/>
            <p:cNvSpPr>
              <a:spLocks noChangeShapeType="1"/>
            </p:cNvSpPr>
            <p:nvPr/>
          </p:nvSpPr>
          <p:spPr bwMode="auto">
            <a:xfrm>
              <a:off x="7642473" y="3141630"/>
              <a:ext cx="0" cy="6778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38917" name="组合 2"/>
          <p:cNvGrpSpPr>
            <a:grpSpLocks/>
          </p:cNvGrpSpPr>
          <p:nvPr/>
        </p:nvGrpSpPr>
        <p:grpSpPr bwMode="auto">
          <a:xfrm>
            <a:off x="906639" y="3394386"/>
            <a:ext cx="4081639" cy="2256014"/>
            <a:chOff x="490538" y="2972675"/>
            <a:chExt cx="3673475" cy="2031547"/>
          </a:xfrm>
        </p:grpSpPr>
        <p:grpSp>
          <p:nvGrpSpPr>
            <p:cNvPr id="38920" name="Group 18"/>
            <p:cNvGrpSpPr>
              <a:grpSpLocks/>
            </p:cNvGrpSpPr>
            <p:nvPr/>
          </p:nvGrpSpPr>
          <p:grpSpPr bwMode="auto">
            <a:xfrm>
              <a:off x="2327275" y="2972675"/>
              <a:ext cx="1836738" cy="2031547"/>
              <a:chOff x="2352" y="1093"/>
              <a:chExt cx="1157" cy="1536"/>
            </a:xfrm>
          </p:grpSpPr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2352" y="1093"/>
                <a:ext cx="1157" cy="153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 sz="3556"/>
              </a:p>
            </p:txBody>
          </p:sp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2609" y="1330"/>
                <a:ext cx="643" cy="38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111" b="1">
                    <a:latin typeface="Times New Roman" pitchFamily="18" charset="0"/>
                  </a:rPr>
                  <a:t>Sno</a:t>
                </a:r>
                <a:endParaRPr lang="en-US" altLang="zh-CN" sz="3111">
                  <a:latin typeface="Times New Roman" pitchFamily="18" charset="0"/>
                </a:endParaRP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609" y="1989"/>
                <a:ext cx="643" cy="38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111" b="1">
                    <a:latin typeface="Times New Roman" pitchFamily="18" charset="0"/>
                  </a:rPr>
                  <a:t>Cno</a:t>
                </a:r>
                <a:endParaRPr lang="en-US" altLang="zh-CN" sz="3111">
                  <a:latin typeface="Times New Roman" pitchFamily="18" charset="0"/>
                </a:endParaRPr>
              </a:p>
            </p:txBody>
          </p:sp>
        </p:grpSp>
        <p:grpSp>
          <p:nvGrpSpPr>
            <p:cNvPr id="38921" name="Group 19"/>
            <p:cNvGrpSpPr>
              <a:grpSpLocks/>
            </p:cNvGrpSpPr>
            <p:nvPr/>
          </p:nvGrpSpPr>
          <p:grpSpPr bwMode="auto">
            <a:xfrm>
              <a:off x="490538" y="3644793"/>
              <a:ext cx="1836737" cy="509323"/>
              <a:chOff x="1195" y="1601"/>
              <a:chExt cx="1157" cy="385"/>
            </a:xfrm>
          </p:grpSpPr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1195" y="1601"/>
                <a:ext cx="771" cy="38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111" b="1">
                    <a:latin typeface="Times New Roman" pitchFamily="18" charset="0"/>
                  </a:rPr>
                  <a:t>Grade</a:t>
                </a:r>
              </a:p>
            </p:txBody>
          </p:sp>
          <p:sp>
            <p:nvSpPr>
              <p:cNvPr id="38923" name="Line 11"/>
              <p:cNvSpPr>
                <a:spLocks noChangeShapeType="1"/>
              </p:cNvSpPr>
              <p:nvPr/>
            </p:nvSpPr>
            <p:spPr bwMode="auto">
              <a:xfrm flipH="1">
                <a:off x="1966" y="1812"/>
                <a:ext cx="38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</p:grpSp>
      </p:grpSp>
      <p:sp>
        <p:nvSpPr>
          <p:cNvPr id="38918" name="Text Box 17"/>
          <p:cNvSpPr txBox="1">
            <a:spLocks noChangeArrowheads="1"/>
          </p:cNvSpPr>
          <p:nvPr/>
        </p:nvSpPr>
        <p:spPr bwMode="auto">
          <a:xfrm>
            <a:off x="906639" y="3075210"/>
            <a:ext cx="1359958" cy="5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111" b="1" dirty="0">
                <a:latin typeface="Times New Roman" panose="02020603050405020304" pitchFamily="18" charset="0"/>
              </a:rPr>
              <a:t>SC</a:t>
            </a:r>
          </a:p>
        </p:txBody>
      </p:sp>
      <p:sp>
        <p:nvSpPr>
          <p:cNvPr id="38919" name="Text Box 17"/>
          <p:cNvSpPr txBox="1">
            <a:spLocks noChangeArrowheads="1"/>
          </p:cNvSpPr>
          <p:nvPr/>
        </p:nvSpPr>
        <p:spPr bwMode="auto">
          <a:xfrm>
            <a:off x="7212796" y="3075210"/>
            <a:ext cx="1359958" cy="5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111" b="1" dirty="0">
                <a:latin typeface="Times New Roman" panose="02020603050405020304" pitchFamily="18" charset="0"/>
              </a:rPr>
              <a:t>SL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</a:t>
            </a:r>
            <a:r>
              <a:rPr dirty="0"/>
              <a:t>第二范式</a:t>
            </a:r>
            <a:r>
              <a:rPr lang="en-US" altLang="zh-CN" dirty="0"/>
              <a:t>2NF</a:t>
            </a:r>
            <a:r>
              <a:rPr dirty="0"/>
              <a:t>定义</a:t>
            </a:r>
            <a:r>
              <a:rPr lang="en-US" dirty="0"/>
              <a:t>(</a:t>
            </a:r>
            <a:r>
              <a:rPr lang="zh-CN" altLang="en-US" dirty="0">
                <a:highlight>
                  <a:srgbClr val="FFFF00"/>
                </a:highlight>
              </a:rPr>
              <a:t>消除部分函数依赖</a:t>
            </a:r>
            <a:r>
              <a:rPr lang="en-US" dirty="0"/>
              <a:t>)</a:t>
            </a:r>
            <a:endParaRPr lang="en-US" altLang="zh-CN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1528" y="769268"/>
            <a:ext cx="8712968" cy="43195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定义：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若关系模式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R∈1NF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，并且每一个非主属性都完全函数依赖于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的码，则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R∈2NF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zh-CN" altLang="en-US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例： </a:t>
            </a:r>
            <a:r>
              <a:rPr lang="en-US" altLang="zh-CN" dirty="0"/>
              <a:t>SLC(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Sdept</a:t>
            </a:r>
            <a:r>
              <a:rPr lang="en-US" altLang="zh-CN" dirty="0"/>
              <a:t>, </a:t>
            </a:r>
            <a:r>
              <a:rPr lang="en-US" altLang="zh-CN" dirty="0" err="1"/>
              <a:t>Sloc</a:t>
            </a:r>
            <a:r>
              <a:rPr lang="en-US" altLang="zh-CN" dirty="0"/>
              <a:t>, </a:t>
            </a:r>
            <a:r>
              <a:rPr lang="en-US" altLang="zh-CN" dirty="0" err="1"/>
              <a:t>Cno</a:t>
            </a:r>
            <a:r>
              <a:rPr lang="en-US" altLang="zh-CN" dirty="0"/>
              <a:t>, Grade) ∈1NF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  SLC(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Sdept</a:t>
            </a:r>
            <a:r>
              <a:rPr lang="en-US" altLang="zh-CN" dirty="0"/>
              <a:t>, </a:t>
            </a:r>
            <a:r>
              <a:rPr lang="en-US" altLang="zh-CN" dirty="0" err="1"/>
              <a:t>Sloc</a:t>
            </a:r>
            <a:r>
              <a:rPr lang="en-US" altLang="zh-CN" dirty="0"/>
              <a:t>, </a:t>
            </a:r>
            <a:r>
              <a:rPr lang="en-US" altLang="zh-CN" dirty="0" err="1"/>
              <a:t>Cno</a:t>
            </a:r>
            <a:r>
              <a:rPr lang="en-US" altLang="zh-CN" dirty="0"/>
              <a:t>, Grade) ∈2NF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  SC</a:t>
            </a:r>
            <a:r>
              <a:rPr lang="zh-CN" altLang="en-US" dirty="0"/>
              <a:t>（</a:t>
            </a:r>
            <a:r>
              <a:rPr lang="en-US" altLang="zh-CN" dirty="0" err="1"/>
              <a:t>Sno</a:t>
            </a:r>
            <a:r>
              <a:rPr lang="zh-CN" altLang="en-US" dirty="0"/>
              <a:t>， </a:t>
            </a:r>
            <a:r>
              <a:rPr lang="en-US" altLang="zh-CN" dirty="0" err="1"/>
              <a:t>Cno</a:t>
            </a:r>
            <a:r>
              <a:rPr lang="zh-CN" altLang="en-US" dirty="0"/>
              <a:t>， </a:t>
            </a:r>
            <a:r>
              <a:rPr lang="en-US" altLang="zh-CN" dirty="0"/>
              <a:t>Grade</a:t>
            </a:r>
            <a:r>
              <a:rPr lang="zh-CN" altLang="en-US" dirty="0"/>
              <a:t>） ∈ </a:t>
            </a:r>
            <a:r>
              <a:rPr lang="en-US" altLang="zh-CN" dirty="0"/>
              <a:t>2NF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  SL</a:t>
            </a:r>
            <a:r>
              <a:rPr lang="zh-CN" altLang="en-US" dirty="0"/>
              <a:t>（</a:t>
            </a:r>
            <a:r>
              <a:rPr lang="en-US" altLang="zh-CN" dirty="0" err="1"/>
              <a:t>Sno</a:t>
            </a:r>
            <a:r>
              <a:rPr lang="zh-CN" altLang="en-US" dirty="0"/>
              <a:t>， </a:t>
            </a:r>
            <a:r>
              <a:rPr lang="en-US" altLang="zh-CN" dirty="0" err="1"/>
              <a:t>Sdept</a:t>
            </a:r>
            <a:r>
              <a:rPr lang="zh-CN" altLang="en-US" dirty="0"/>
              <a:t>， </a:t>
            </a:r>
            <a:r>
              <a:rPr lang="en-US" altLang="zh-CN" dirty="0" err="1"/>
              <a:t>Sloc</a:t>
            </a:r>
            <a:r>
              <a:rPr lang="zh-CN" altLang="en-US" dirty="0"/>
              <a:t>） ∈ </a:t>
            </a:r>
            <a:r>
              <a:rPr lang="en-US" altLang="zh-CN" dirty="0"/>
              <a:t>2NF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dirty="0"/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6232128" y="3145532"/>
            <a:ext cx="254000" cy="3527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/>
              <a:t>关系模式的形式化定义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71488" y="1489349"/>
            <a:ext cx="9001000" cy="2736304"/>
          </a:xfrm>
        </p:spPr>
        <p:txBody>
          <a:bodyPr/>
          <a:lstStyle/>
          <a:p>
            <a:pPr marL="395107" lvl="1" indent="0" eaLnBrk="1" hangingPunct="1">
              <a:lnSpc>
                <a:spcPts val="3400"/>
              </a:lnSpc>
              <a:buNone/>
              <a:defRPr/>
            </a:pPr>
            <a:r>
              <a:rPr lang="en-US" altLang="zh-CN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关系名</a:t>
            </a:r>
            <a:endParaRPr lang="zh-CN" altLang="en-US" sz="177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95107" lvl="1" indent="0" eaLnBrk="1" hangingPunct="1">
              <a:lnSpc>
                <a:spcPts val="3400"/>
              </a:lnSpc>
              <a:buNone/>
              <a:defRPr/>
            </a:pPr>
            <a:r>
              <a:rPr lang="en-US" altLang="zh-CN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组成该关系的属性名集合</a:t>
            </a:r>
          </a:p>
          <a:p>
            <a:pPr marL="395107" lvl="1" indent="0" eaLnBrk="1" hangingPunct="1">
              <a:lnSpc>
                <a:spcPts val="3400"/>
              </a:lnSpc>
              <a:buNone/>
              <a:defRPr/>
            </a:pPr>
            <a:r>
              <a:rPr lang="en-US" altLang="zh-CN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111" b="1" dirty="0">
                <a:solidFill>
                  <a:srgbClr val="99D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属性组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中属性所来自的域</a:t>
            </a:r>
          </a:p>
          <a:p>
            <a:pPr marL="395107" lvl="1" indent="0" eaLnBrk="1" hangingPunct="1">
              <a:lnSpc>
                <a:spcPts val="3400"/>
              </a:lnSpc>
              <a:buNone/>
              <a:defRPr/>
            </a:pPr>
            <a:r>
              <a:rPr lang="en-US" altLang="zh-CN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属性向域的映象集合</a:t>
            </a:r>
          </a:p>
          <a:p>
            <a:pPr marL="395107" lvl="1" indent="0" eaLnBrk="1" hangingPunct="1">
              <a:lnSpc>
                <a:spcPts val="3400"/>
              </a:lnSpc>
              <a:buNone/>
              <a:defRPr/>
            </a:pPr>
            <a:r>
              <a:rPr lang="en-US" altLang="zh-CN" sz="3111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属性间数据的依赖关系集合</a:t>
            </a:r>
          </a:p>
        </p:txBody>
      </p:sp>
      <p:sp>
        <p:nvSpPr>
          <p:cNvPr id="4" name="矩形 3"/>
          <p:cNvSpPr/>
          <p:nvPr/>
        </p:nvSpPr>
        <p:spPr>
          <a:xfrm>
            <a:off x="759520" y="771773"/>
            <a:ext cx="6960306" cy="57105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667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关系模式组成：   </a:t>
            </a:r>
            <a:r>
              <a:rPr lang="en-US" altLang="zh-CN" sz="311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311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11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U,D,DOM,F</a:t>
            </a:r>
            <a:r>
              <a:rPr lang="zh-CN" altLang="en-US" sz="3111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 </a:t>
            </a:r>
            <a:r>
              <a:t>第二范式还可以继续规范化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750573" y="841276"/>
            <a:ext cx="9001000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采用</a:t>
            </a:r>
            <a:r>
              <a:rPr lang="zh-CN" altLang="en-US" dirty="0">
                <a:highlight>
                  <a:srgbClr val="FFFF00"/>
                </a:highlight>
              </a:rPr>
              <a:t>投影分解法</a:t>
            </a:r>
            <a:r>
              <a:rPr lang="zh-CN" altLang="en-US" dirty="0"/>
              <a:t>将一个</a:t>
            </a:r>
            <a:r>
              <a:rPr lang="en-US" altLang="zh-CN" dirty="0"/>
              <a:t>1NF</a:t>
            </a:r>
            <a:r>
              <a:rPr lang="zh-CN" altLang="en-US" dirty="0"/>
              <a:t>的关系分解为多个</a:t>
            </a:r>
            <a:r>
              <a:rPr lang="en-US" altLang="zh-CN" dirty="0"/>
              <a:t>2NF</a:t>
            </a:r>
            <a:r>
              <a:rPr lang="zh-CN" altLang="en-US" dirty="0"/>
              <a:t>的关系，可以在一定程度上减轻原</a:t>
            </a:r>
            <a:r>
              <a:rPr lang="en-US" altLang="zh-CN" dirty="0"/>
              <a:t>1NF</a:t>
            </a:r>
            <a:r>
              <a:rPr lang="zh-CN" altLang="en-US" dirty="0"/>
              <a:t>关系中存在的插入异常、删除异常、数据冗余度大、修改复杂等问题。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将一个</a:t>
            </a:r>
            <a:r>
              <a:rPr lang="en-US" altLang="zh-CN" dirty="0"/>
              <a:t>1NF</a:t>
            </a:r>
            <a:r>
              <a:rPr lang="zh-CN" altLang="en-US" dirty="0"/>
              <a:t>关系分解为多个</a:t>
            </a:r>
            <a:r>
              <a:rPr lang="en-US" altLang="zh-CN" dirty="0"/>
              <a:t>2NF</a:t>
            </a:r>
            <a:r>
              <a:rPr lang="zh-CN" altLang="en-US" dirty="0"/>
              <a:t>的关系，并不能完全消除关系模式中的各种异常情况和数据冗余。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58473" y="4008454"/>
            <a:ext cx="8881181" cy="96128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395107" eaLnBrk="1" hangingPunct="1"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SelectCourse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课程名称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的依赖关系？是否属于第二范式？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第三范式</a:t>
            </a:r>
            <a:r>
              <a:rPr lang="en-US" altLang="zh-CN"/>
              <a:t>3NF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例：</a:t>
            </a:r>
            <a:r>
              <a:rPr lang="en-US" altLang="zh-CN" dirty="0"/>
              <a:t>2NF</a:t>
            </a:r>
            <a:r>
              <a:rPr lang="zh-CN" altLang="en-US" dirty="0"/>
              <a:t>关系模式</a:t>
            </a:r>
            <a:r>
              <a:rPr lang="en-US" altLang="zh-CN" dirty="0"/>
              <a:t>SL(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Sdept</a:t>
            </a:r>
            <a:r>
              <a:rPr lang="en-US" altLang="zh-CN" dirty="0"/>
              <a:t>, </a:t>
            </a:r>
            <a:r>
              <a:rPr lang="en-US" altLang="zh-CN" dirty="0" err="1"/>
              <a:t>Sloc</a:t>
            </a:r>
            <a:r>
              <a:rPr lang="en-US" altLang="zh-CN" dirty="0"/>
              <a:t>)</a:t>
            </a:r>
            <a:r>
              <a:rPr lang="zh-CN" altLang="en-US" dirty="0"/>
              <a:t>中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函数依赖：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    </a:t>
            </a:r>
            <a:r>
              <a:rPr lang="en-US" altLang="zh-CN" dirty="0" err="1"/>
              <a:t>Sno→Sdept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    </a:t>
            </a:r>
            <a:r>
              <a:rPr lang="en-US" altLang="zh-CN" dirty="0" err="1"/>
              <a:t>Sdept→Sloc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          </a:t>
            </a:r>
            <a:r>
              <a:rPr lang="en-US" altLang="zh-CN" dirty="0" err="1"/>
              <a:t>Sno→Sloc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	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sz="1556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 err="1"/>
              <a:t>Sloc</a:t>
            </a:r>
            <a:r>
              <a:rPr lang="zh-CN" altLang="en-US" dirty="0"/>
              <a:t>传递函数依赖于</a:t>
            </a:r>
            <a:r>
              <a:rPr lang="en-US" altLang="zh-CN" dirty="0" err="1"/>
              <a:t>Sno</a:t>
            </a:r>
            <a:r>
              <a:rPr lang="zh-CN" altLang="en-US" dirty="0"/>
              <a:t>，即</a:t>
            </a:r>
            <a:r>
              <a:rPr lang="en-US" altLang="zh-CN" dirty="0"/>
              <a:t>SL</a:t>
            </a:r>
            <a:r>
              <a:rPr lang="zh-CN" altLang="en-US" dirty="0"/>
              <a:t>中存在非主属性对码的</a:t>
            </a:r>
            <a:r>
              <a:rPr lang="zh-CN" altLang="en-US" dirty="0">
                <a:solidFill>
                  <a:srgbClr val="FF0000"/>
                </a:solidFill>
              </a:rPr>
              <a:t>传递函数依赖</a:t>
            </a:r>
            <a:r>
              <a:rPr lang="zh-CN" altLang="en-US" dirty="0"/>
              <a:t>。</a:t>
            </a:r>
          </a:p>
        </p:txBody>
      </p:sp>
      <p:grpSp>
        <p:nvGrpSpPr>
          <p:cNvPr id="41988" name="Group 4"/>
          <p:cNvGrpSpPr>
            <a:grpSpLocks/>
          </p:cNvGrpSpPr>
          <p:nvPr/>
        </p:nvGrpSpPr>
        <p:grpSpPr bwMode="auto">
          <a:xfrm>
            <a:off x="5159376" y="1658056"/>
            <a:ext cx="3471333" cy="2187222"/>
            <a:chOff x="3312" y="1920"/>
            <a:chExt cx="1968" cy="1488"/>
          </a:xfrm>
        </p:grpSpPr>
        <p:sp>
          <p:nvSpPr>
            <p:cNvPr id="41989" name="Text Box 5"/>
            <p:cNvSpPr txBox="1">
              <a:spLocks noChangeArrowheads="1"/>
            </p:cNvSpPr>
            <p:nvPr/>
          </p:nvSpPr>
          <p:spPr bwMode="auto">
            <a:xfrm>
              <a:off x="3312" y="1920"/>
              <a:ext cx="695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111" b="1">
                  <a:latin typeface="Times New Roman" panose="02020603050405020304" pitchFamily="18" charset="0"/>
                </a:rPr>
                <a:t>SL</a:t>
              </a:r>
            </a:p>
          </p:txBody>
        </p:sp>
        <p:sp>
          <p:nvSpPr>
            <p:cNvPr id="50182" name="Text Box 6"/>
            <p:cNvSpPr txBox="1">
              <a:spLocks noChangeArrowheads="1"/>
            </p:cNvSpPr>
            <p:nvPr/>
          </p:nvSpPr>
          <p:spPr bwMode="auto">
            <a:xfrm>
              <a:off x="3428" y="2540"/>
              <a:ext cx="579" cy="37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Sno</a:t>
              </a:r>
              <a:endParaRPr lang="en-US" altLang="zh-CN" sz="2667" b="1">
                <a:latin typeface="Times New Roman" pitchFamily="18" charset="0"/>
              </a:endParaRPr>
            </a:p>
          </p:txBody>
        </p:sp>
        <p:sp>
          <p:nvSpPr>
            <p:cNvPr id="50183" name="Text Box 7"/>
            <p:cNvSpPr txBox="1">
              <a:spLocks noChangeArrowheads="1"/>
            </p:cNvSpPr>
            <p:nvPr/>
          </p:nvSpPr>
          <p:spPr bwMode="auto">
            <a:xfrm>
              <a:off x="4585" y="2168"/>
              <a:ext cx="695" cy="37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Sdept</a:t>
              </a:r>
              <a:endParaRPr lang="en-US" altLang="zh-CN" sz="2667" b="1">
                <a:latin typeface="Times New Roman" pitchFamily="18" charset="0"/>
              </a:endParaRPr>
            </a:p>
          </p:txBody>
        </p:sp>
        <p:sp>
          <p:nvSpPr>
            <p:cNvPr id="50184" name="Text Box 8"/>
            <p:cNvSpPr txBox="1">
              <a:spLocks noChangeArrowheads="1"/>
            </p:cNvSpPr>
            <p:nvPr/>
          </p:nvSpPr>
          <p:spPr bwMode="auto">
            <a:xfrm>
              <a:off x="4585" y="3036"/>
              <a:ext cx="695" cy="37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Sloc</a:t>
              </a:r>
              <a:endParaRPr lang="en-US" altLang="zh-CN" sz="2667" b="1">
                <a:latin typeface="Times New Roman" pitchFamily="18" charset="0"/>
              </a:endParaRPr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 flipV="1">
              <a:off x="4007" y="2292"/>
              <a:ext cx="578" cy="3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41994" name="Line 10"/>
            <p:cNvSpPr>
              <a:spLocks noChangeShapeType="1"/>
            </p:cNvSpPr>
            <p:nvPr/>
          </p:nvSpPr>
          <p:spPr bwMode="auto">
            <a:xfrm>
              <a:off x="4007" y="2788"/>
              <a:ext cx="578" cy="3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3NF</a:t>
            </a:r>
            <a:r>
              <a:t>规范化方法</a:t>
            </a: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采用投影分解法，把</a:t>
            </a:r>
            <a:r>
              <a:rPr lang="en-US" altLang="zh-CN" dirty="0"/>
              <a:t>SL</a:t>
            </a:r>
            <a:r>
              <a:rPr lang="zh-CN" altLang="en-US" dirty="0"/>
              <a:t>分解为两个关系模式，以消除传递函数依赖：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SD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的码为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的码为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1225904" y="3457222"/>
            <a:ext cx="7535333" cy="1561042"/>
            <a:chOff x="1056" y="1221"/>
            <a:chExt cx="4272" cy="1023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056" y="1776"/>
              <a:ext cx="594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Sno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24" y="1776"/>
              <a:ext cx="712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Sdept</a:t>
              </a:r>
              <a:endParaRPr lang="en-US" altLang="zh-CN" sz="2222" b="1">
                <a:latin typeface="Times New Roman" pitchFamily="18" charset="0"/>
              </a:endParaRP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>
              <a:off x="1650" y="1932"/>
              <a:ext cx="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43016" name="Text Box 8"/>
            <p:cNvSpPr txBox="1">
              <a:spLocks noChangeArrowheads="1"/>
            </p:cNvSpPr>
            <p:nvPr/>
          </p:nvSpPr>
          <p:spPr bwMode="auto">
            <a:xfrm>
              <a:off x="1650" y="1221"/>
              <a:ext cx="474" cy="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111" b="1">
                  <a:latin typeface="Times New Roman" panose="02020603050405020304" pitchFamily="18" charset="0"/>
                </a:rPr>
                <a:t>SD</a:t>
              </a:r>
              <a:endParaRPr lang="en-US" altLang="zh-CN" sz="2222" b="1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430" y="1776"/>
              <a:ext cx="712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Sdept</a:t>
              </a:r>
              <a:endParaRPr lang="en-US" altLang="zh-CN" sz="2222" b="1">
                <a:latin typeface="Times New Roman" pitchFamily="18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4734" y="1776"/>
              <a:ext cx="594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3111" b="1">
                  <a:latin typeface="Times New Roman" pitchFamily="18" charset="0"/>
                </a:rPr>
                <a:t>Sloc</a:t>
              </a:r>
              <a:endParaRPr lang="en-US" altLang="zh-CN" sz="2222" b="1">
                <a:latin typeface="Times New Roman" pitchFamily="18" charset="0"/>
              </a:endParaRPr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4142" y="1932"/>
              <a:ext cx="5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43020" name="Text Box 12"/>
            <p:cNvSpPr txBox="1">
              <a:spLocks noChangeArrowheads="1"/>
            </p:cNvSpPr>
            <p:nvPr/>
          </p:nvSpPr>
          <p:spPr bwMode="auto">
            <a:xfrm>
              <a:off x="4201" y="1239"/>
              <a:ext cx="474" cy="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111" b="1">
                  <a:latin typeface="Times New Roman" panose="02020603050405020304" pitchFamily="18" charset="0"/>
                </a:rPr>
                <a:t>DL</a:t>
              </a:r>
              <a:endParaRPr lang="en-US" altLang="zh-CN" sz="2222" b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3NF</a:t>
            </a:r>
            <a:r>
              <a:rPr dirty="0"/>
              <a:t>定义</a:t>
            </a:r>
            <a:r>
              <a:rPr lang="zh-CN" altLang="en-US" dirty="0"/>
              <a:t>（</a:t>
            </a:r>
            <a:r>
              <a:rPr lang="zh-CN" altLang="en-US" dirty="0">
                <a:highlight>
                  <a:srgbClr val="FFFF00"/>
                </a:highlight>
              </a:rPr>
              <a:t>消除传递函数依赖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定义：</a:t>
            </a:r>
            <a:r>
              <a:rPr lang="zh-CN" altLang="en-US" dirty="0">
                <a:highlight>
                  <a:srgbClr val="FFFF00"/>
                </a:highlight>
              </a:rPr>
              <a:t>关系模式</a:t>
            </a:r>
            <a:r>
              <a:rPr lang="en-US" altLang="zh-CN" dirty="0">
                <a:highlight>
                  <a:srgbClr val="FFFF00"/>
                </a:highlight>
              </a:rPr>
              <a:t>R&lt;U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F&gt; </a:t>
            </a:r>
            <a:r>
              <a:rPr lang="zh-CN" altLang="en-US" dirty="0">
                <a:highlight>
                  <a:srgbClr val="FFFF00"/>
                </a:highlight>
              </a:rPr>
              <a:t>中若不存在这样的码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、属性组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及非主属性</a:t>
            </a:r>
            <a:r>
              <a:rPr lang="en-US" altLang="zh-CN" dirty="0">
                <a:highlight>
                  <a:srgbClr val="FFFF00"/>
                </a:highlight>
              </a:rPr>
              <a:t>Z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US" altLang="zh-CN" dirty="0">
                <a:highlight>
                  <a:srgbClr val="FFFF00"/>
                </a:highlight>
              </a:rPr>
              <a:t>Z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</a:t>
            </a:r>
            <a:r>
              <a:rPr lang="en-US" altLang="zh-CN" dirty="0">
                <a:highlight>
                  <a:srgbClr val="FFFF00"/>
                </a:highlight>
              </a:rPr>
              <a:t> Y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r>
              <a:rPr lang="en-US" altLang="zh-CN" dirty="0">
                <a:highlight>
                  <a:srgbClr val="FFFF00"/>
                </a:highlight>
              </a:rPr>
              <a:t>, </a:t>
            </a:r>
            <a:r>
              <a:rPr lang="zh-CN" altLang="en-US" dirty="0">
                <a:highlight>
                  <a:srgbClr val="FFFF00"/>
                </a:highlight>
              </a:rPr>
              <a:t>使得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Y → X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Y→Z</a:t>
            </a:r>
            <a:r>
              <a:rPr lang="zh-CN" altLang="en-US" dirty="0">
                <a:highlight>
                  <a:srgbClr val="FFFF00"/>
                </a:highlight>
              </a:rPr>
              <a:t>，成立，则称</a:t>
            </a:r>
            <a:r>
              <a:rPr lang="en-US" altLang="zh-CN" dirty="0">
                <a:highlight>
                  <a:srgbClr val="FFFF00"/>
                </a:highlight>
              </a:rPr>
              <a:t>R&lt;U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F&gt; ∈ 3NF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SL(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∈ 2NF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SL(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∈ 3NF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SD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Sno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 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3NF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DL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3NF</a:t>
            </a: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1479600" y="1470077"/>
            <a:ext cx="257528" cy="28222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4359920" y="2491738"/>
            <a:ext cx="208139" cy="35277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5210105" y="1470077"/>
            <a:ext cx="127000" cy="211667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3NF</a:t>
            </a:r>
            <a:r>
              <a:t>的特点</a:t>
            </a:r>
            <a:endParaRPr lang="en-US" altLang="zh-CN"/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highlight>
                  <a:srgbClr val="FFFF00"/>
                </a:highlight>
              </a:rPr>
              <a:t>若</a:t>
            </a:r>
            <a:r>
              <a:rPr lang="en-US" altLang="zh-CN" dirty="0">
                <a:highlight>
                  <a:srgbClr val="FFFF00"/>
                </a:highlight>
              </a:rPr>
              <a:t>R∈3NF</a:t>
            </a:r>
            <a:r>
              <a:rPr lang="zh-CN" altLang="en-US" dirty="0">
                <a:highlight>
                  <a:srgbClr val="FFFF00"/>
                </a:highlight>
              </a:rPr>
              <a:t>，则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的每一个非主属性既不部分函数依赖于候选码也不传递函数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依赖于候选码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/>
              <a:t>如果</a:t>
            </a:r>
            <a:r>
              <a:rPr lang="en-US" altLang="zh-CN" dirty="0"/>
              <a:t>R∈3NF</a:t>
            </a:r>
            <a:r>
              <a:rPr lang="zh-CN" altLang="en-US" dirty="0"/>
              <a:t>，则</a:t>
            </a:r>
            <a:r>
              <a:rPr lang="en-US" altLang="zh-CN" dirty="0"/>
              <a:t>R</a:t>
            </a:r>
            <a:r>
              <a:rPr lang="zh-CN" altLang="en-US" dirty="0"/>
              <a:t>也是</a:t>
            </a:r>
            <a:r>
              <a:rPr lang="en-US" altLang="zh-CN" dirty="0"/>
              <a:t>2NF</a:t>
            </a:r>
            <a:r>
              <a:rPr lang="zh-CN" altLang="en-US" dirty="0"/>
              <a:t>。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/>
              <a:t>采用投影分解法将一个</a:t>
            </a:r>
            <a:r>
              <a:rPr lang="en-US" altLang="zh-CN" dirty="0"/>
              <a:t>2NF</a:t>
            </a:r>
            <a:r>
              <a:rPr lang="zh-CN" altLang="en-US" dirty="0"/>
              <a:t>的关系分解为多个</a:t>
            </a:r>
            <a:r>
              <a:rPr lang="en-US" altLang="zh-CN" dirty="0"/>
              <a:t>3NF</a:t>
            </a:r>
            <a:r>
              <a:rPr lang="zh-CN" altLang="en-US" dirty="0"/>
              <a:t>的关系，可以在一定程度上解决原</a:t>
            </a:r>
            <a:r>
              <a:rPr lang="en-US" altLang="zh-CN" dirty="0"/>
              <a:t>2NF</a:t>
            </a:r>
            <a:r>
              <a:rPr lang="zh-CN" altLang="en-US" dirty="0"/>
              <a:t>关系中存在的插入异常、删除异常、数据冗余度大、修改复杂等问题。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/>
              <a:t> 将一个</a:t>
            </a:r>
            <a:r>
              <a:rPr lang="en-US" altLang="zh-CN" dirty="0"/>
              <a:t>2NF</a:t>
            </a:r>
            <a:r>
              <a:rPr lang="zh-CN" altLang="en-US" dirty="0"/>
              <a:t>关系分解为多个</a:t>
            </a:r>
            <a:r>
              <a:rPr lang="en-US" altLang="zh-CN" dirty="0"/>
              <a:t>3NF</a:t>
            </a:r>
            <a:r>
              <a:rPr lang="zh-CN" altLang="en-US" dirty="0"/>
              <a:t>的关系后，并不能完全消除关系模式中的各种异常情况和数据冗余。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BC</a:t>
            </a:r>
            <a:r>
              <a:rPr dirty="0"/>
              <a:t>范式（</a:t>
            </a:r>
            <a:r>
              <a:rPr lang="en-US" altLang="zh-CN" dirty="0"/>
              <a:t>Boyce-Codd </a:t>
            </a:r>
            <a:r>
              <a:rPr dirty="0"/>
              <a:t>鲍依斯</a:t>
            </a:r>
            <a:r>
              <a:rPr lang="en-US" altLang="zh-CN" dirty="0"/>
              <a:t>-</a:t>
            </a:r>
            <a:r>
              <a:rPr dirty="0"/>
              <a:t>科得范式 ）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8712967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定义：</a:t>
            </a:r>
            <a:r>
              <a:rPr lang="zh-CN" altLang="en-US" dirty="0">
                <a:highlight>
                  <a:srgbClr val="FFFF00"/>
                </a:highlight>
              </a:rPr>
              <a:t>设关系模式</a:t>
            </a:r>
            <a:r>
              <a:rPr lang="en-US" altLang="zh-CN" dirty="0">
                <a:highlight>
                  <a:srgbClr val="FFFF00"/>
                </a:highlight>
              </a:rPr>
              <a:t>R&lt;U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>
                <a:highlight>
                  <a:srgbClr val="FFFF00"/>
                </a:highlight>
              </a:rPr>
              <a:t>F&gt;∈1NF</a:t>
            </a:r>
            <a:r>
              <a:rPr lang="zh-CN" altLang="en-US" dirty="0">
                <a:highlight>
                  <a:srgbClr val="FFFF00"/>
                </a:highlight>
              </a:rPr>
              <a:t>，如果对于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的每个函数依赖</a:t>
            </a:r>
            <a:r>
              <a:rPr lang="en-US" altLang="zh-CN" dirty="0">
                <a:highlight>
                  <a:srgbClr val="FFFF00"/>
                </a:highlight>
              </a:rPr>
              <a:t>X→Y</a:t>
            </a:r>
            <a:r>
              <a:rPr lang="zh-CN" altLang="en-US" dirty="0">
                <a:highlight>
                  <a:srgbClr val="FFFF00"/>
                </a:highlight>
              </a:rPr>
              <a:t>，若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不属于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，则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必含有候选码，那么</a:t>
            </a:r>
            <a:r>
              <a:rPr lang="en-US" altLang="zh-CN" dirty="0">
                <a:highlight>
                  <a:srgbClr val="FFFF00"/>
                </a:highlight>
              </a:rPr>
              <a:t>R∈BCNF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222" b="1" dirty="0">
                <a:solidFill>
                  <a:srgbClr val="FF0000"/>
                </a:solidFill>
                <a:highlight>
                  <a:srgbClr val="FFFF00"/>
                </a:highlight>
              </a:rPr>
              <a:t>每个属性（不仅仅是非主属性）</a:t>
            </a:r>
            <a:r>
              <a:rPr lang="zh-CN" altLang="en-US" dirty="0">
                <a:highlight>
                  <a:srgbClr val="FFFF00"/>
                </a:highlight>
              </a:rPr>
              <a:t>都不部分依赖于候选码也不传递依赖于候选码，那么称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是</a:t>
            </a:r>
            <a:r>
              <a:rPr lang="en-US" altLang="zh-CN" dirty="0">
                <a:highlight>
                  <a:srgbClr val="FFFF00"/>
                </a:highlight>
              </a:rPr>
              <a:t>BC</a:t>
            </a:r>
            <a:r>
              <a:rPr lang="zh-CN" altLang="en-US" dirty="0">
                <a:highlight>
                  <a:srgbClr val="FFFF00"/>
                </a:highlight>
              </a:rPr>
              <a:t>范式 。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相对于第三范式，</a:t>
            </a:r>
            <a:r>
              <a:rPr lang="en-US" altLang="zh-CN" dirty="0"/>
              <a:t>BC</a:t>
            </a:r>
            <a:r>
              <a:rPr lang="zh-CN" altLang="en-US" dirty="0"/>
              <a:t>范式的要求更加严格。第三范式只是要求</a:t>
            </a:r>
            <a:r>
              <a:rPr lang="en-US" altLang="zh-CN" dirty="0"/>
              <a:t>R</a:t>
            </a:r>
            <a:r>
              <a:rPr lang="zh-CN" altLang="en-US" dirty="0"/>
              <a:t>为第二范式且</a:t>
            </a:r>
            <a:r>
              <a:rPr lang="zh-CN" altLang="en-US" b="1" dirty="0">
                <a:solidFill>
                  <a:srgbClr val="FF0000"/>
                </a:solidFill>
              </a:rPr>
              <a:t>非码属性不传递依赖于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的候选码</a:t>
            </a:r>
            <a:r>
              <a:rPr lang="zh-CN" altLang="en-US" dirty="0"/>
              <a:t>，而</a:t>
            </a:r>
            <a:r>
              <a:rPr lang="en-US" altLang="zh-CN" dirty="0"/>
              <a:t>BC</a:t>
            </a:r>
            <a:r>
              <a:rPr lang="zh-CN" altLang="en-US" dirty="0"/>
              <a:t>范式则是对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每个属性</a:t>
            </a:r>
            <a:r>
              <a:rPr lang="zh-CN" altLang="en-US" dirty="0"/>
              <a:t>都做要求。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BCNF</a:t>
            </a:r>
            <a:r>
              <a:t>所具有的性质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highlight>
                  <a:srgbClr val="FFFF00"/>
                </a:highlight>
              </a:rPr>
              <a:t>所有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非主属性</a:t>
            </a:r>
            <a:r>
              <a:rPr lang="zh-CN" altLang="en-US" dirty="0">
                <a:highlight>
                  <a:srgbClr val="FFFF00"/>
                </a:highlight>
              </a:rPr>
              <a:t>都完全函数依赖于每个候选码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highlight>
                  <a:srgbClr val="FFFF00"/>
                </a:highlight>
              </a:rPr>
              <a:t>所有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主属性</a:t>
            </a:r>
            <a:r>
              <a:rPr lang="zh-CN" altLang="en-US" dirty="0">
                <a:highlight>
                  <a:srgbClr val="FFFF00"/>
                </a:highlight>
              </a:rPr>
              <a:t>都完全函数依赖于每个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不包含</a:t>
            </a:r>
            <a:r>
              <a:rPr lang="zh-CN" altLang="en-US" dirty="0">
                <a:highlight>
                  <a:srgbClr val="FFFF00"/>
                </a:highlight>
              </a:rPr>
              <a:t>它的候选码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highlight>
                  <a:srgbClr val="FFFF00"/>
                </a:highlight>
              </a:rPr>
              <a:t>没有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任何属性</a:t>
            </a:r>
            <a:r>
              <a:rPr lang="zh-CN" altLang="en-US" dirty="0">
                <a:highlight>
                  <a:srgbClr val="FFFF00"/>
                </a:highlight>
              </a:rPr>
              <a:t>完全函数依赖于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非码</a:t>
            </a:r>
            <a:r>
              <a:rPr lang="zh-CN" altLang="en-US" dirty="0">
                <a:highlight>
                  <a:srgbClr val="FFFF00"/>
                </a:highlight>
              </a:rPr>
              <a:t>的任何一组属性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函数依赖范畴内</a:t>
            </a:r>
            <a:r>
              <a:rPr lang="zh-CN" altLang="en-US" dirty="0"/>
              <a:t>，</a:t>
            </a:r>
            <a:r>
              <a:rPr lang="en-US" altLang="zh-CN" dirty="0"/>
              <a:t>BCNF</a:t>
            </a:r>
            <a:r>
              <a:rPr lang="zh-CN" altLang="en-US" dirty="0"/>
              <a:t>为最高范式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BCNF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4" y="625252"/>
            <a:ext cx="9001000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1800" dirty="0"/>
              <a:t>假设仓库管理关系表为</a:t>
            </a:r>
            <a:r>
              <a:rPr lang="en-US" altLang="zh-CN" sz="1800" dirty="0" err="1"/>
              <a:t>StorehouseManage</a:t>
            </a:r>
            <a:r>
              <a:rPr lang="en-US" altLang="zh-CN" sz="1800" dirty="0"/>
              <a:t>(</a:t>
            </a:r>
            <a:r>
              <a:rPr lang="zh-CN" altLang="en-US" sz="1800" dirty="0"/>
              <a:t>仓库</a:t>
            </a:r>
            <a:r>
              <a:rPr lang="en-US" altLang="zh-CN" sz="1800" dirty="0"/>
              <a:t>ID, </a:t>
            </a:r>
            <a:r>
              <a:rPr lang="zh-CN" altLang="en-US" sz="1800" dirty="0"/>
              <a:t>存储物品</a:t>
            </a:r>
            <a:r>
              <a:rPr lang="en-US" altLang="zh-CN" sz="1800" dirty="0"/>
              <a:t>ID, </a:t>
            </a:r>
            <a:r>
              <a:rPr lang="zh-CN" altLang="en-US" sz="1800" dirty="0"/>
              <a:t>管理员</a:t>
            </a:r>
            <a:r>
              <a:rPr lang="en-US" altLang="zh-CN" sz="1800" dirty="0"/>
              <a:t>ID, </a:t>
            </a:r>
            <a:r>
              <a:rPr lang="zh-CN" altLang="en-US" sz="1800" dirty="0"/>
              <a:t>数量</a:t>
            </a:r>
            <a:r>
              <a:rPr lang="en-US" altLang="zh-CN" sz="1800" dirty="0"/>
              <a:t>)</a:t>
            </a:r>
            <a:r>
              <a:rPr lang="zh-CN" altLang="en-US" sz="1800" dirty="0"/>
              <a:t>，且有一个管理员只在一个仓库工作；一个仓库可以存储多种物品。</a:t>
            </a:r>
          </a:p>
          <a:p>
            <a:pPr marL="449263" lvl="2" indent="-182563" eaLnBrk="1" hangingPunct="1">
              <a:defRPr/>
            </a:pPr>
            <a:r>
              <a:rPr lang="en-US" altLang="zh-CN" sz="1600" dirty="0"/>
              <a:t>(</a:t>
            </a:r>
            <a:r>
              <a:rPr lang="zh-CN" altLang="en-US" sz="1600" dirty="0"/>
              <a:t>仓库</a:t>
            </a:r>
            <a:r>
              <a:rPr lang="en-US" altLang="zh-CN" sz="1600" dirty="0"/>
              <a:t>ID, </a:t>
            </a:r>
            <a:r>
              <a:rPr lang="zh-CN" altLang="en-US" sz="1600" dirty="0"/>
              <a:t>存储物品</a:t>
            </a:r>
            <a:r>
              <a:rPr lang="en-US" altLang="zh-CN" sz="1600" dirty="0"/>
              <a:t>ID)→(</a:t>
            </a:r>
            <a:r>
              <a:rPr lang="zh-CN" altLang="en-US" sz="1600" dirty="0"/>
              <a:t>管理员</a:t>
            </a:r>
            <a:r>
              <a:rPr lang="en-US" altLang="zh-CN" sz="1600" dirty="0"/>
              <a:t>ID, </a:t>
            </a:r>
            <a:r>
              <a:rPr lang="zh-CN" altLang="en-US" sz="1600" dirty="0"/>
              <a:t>数量</a:t>
            </a:r>
            <a:r>
              <a:rPr lang="en-US" altLang="zh-CN" sz="1600" dirty="0"/>
              <a:t>) (</a:t>
            </a:r>
            <a:r>
              <a:rPr lang="zh-CN" altLang="en-US" sz="1600" dirty="0"/>
              <a:t>管理员</a:t>
            </a:r>
            <a:r>
              <a:rPr lang="en-US" altLang="zh-CN" sz="1600" dirty="0"/>
              <a:t>ID, </a:t>
            </a:r>
            <a:r>
              <a:rPr lang="zh-CN" altLang="en-US" sz="1600" dirty="0"/>
              <a:t>存储物品</a:t>
            </a:r>
            <a:r>
              <a:rPr lang="en-US" altLang="zh-CN" sz="1600" dirty="0"/>
              <a:t>ID) → (</a:t>
            </a:r>
            <a:r>
              <a:rPr lang="zh-CN" altLang="en-US" sz="1600" dirty="0"/>
              <a:t>仓库</a:t>
            </a:r>
            <a:r>
              <a:rPr lang="en-US" altLang="zh-CN" sz="1600" dirty="0"/>
              <a:t>ID, </a:t>
            </a:r>
            <a:r>
              <a:rPr lang="zh-CN" altLang="en-US" sz="1600" dirty="0"/>
              <a:t>数量</a:t>
            </a:r>
            <a:r>
              <a:rPr lang="en-US" altLang="zh-CN" sz="1600" dirty="0"/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800" dirty="0"/>
              <a:t>但存在主属性决定主属性</a:t>
            </a:r>
          </a:p>
          <a:p>
            <a:pPr marL="449263" lvl="2" indent="-182563" eaLnBrk="1" hangingPunct="1">
              <a:defRPr/>
            </a:pPr>
            <a:r>
              <a:rPr lang="en-US" altLang="zh-CN" sz="1600" dirty="0"/>
              <a:t>(</a:t>
            </a:r>
            <a:r>
              <a:rPr lang="zh-CN" altLang="en-US" sz="1600" dirty="0"/>
              <a:t>仓库</a:t>
            </a:r>
            <a:r>
              <a:rPr lang="en-US" altLang="zh-CN" sz="1600" dirty="0"/>
              <a:t>ID) → (</a:t>
            </a:r>
            <a:r>
              <a:rPr lang="zh-CN" altLang="en-US" sz="1600" dirty="0"/>
              <a:t>管理员</a:t>
            </a:r>
            <a:r>
              <a:rPr lang="en-US" altLang="zh-CN" sz="1600" dirty="0"/>
              <a:t>ID)       (</a:t>
            </a:r>
            <a:r>
              <a:rPr lang="zh-CN" altLang="en-US" sz="1600" dirty="0"/>
              <a:t>管理员</a:t>
            </a:r>
            <a:r>
              <a:rPr lang="en-US" altLang="zh-CN" sz="1600" dirty="0"/>
              <a:t>ID) → (</a:t>
            </a:r>
            <a:r>
              <a:rPr lang="zh-CN" altLang="en-US" sz="1600" dirty="0"/>
              <a:t>仓库</a:t>
            </a:r>
            <a:r>
              <a:rPr lang="en-US" altLang="zh-CN" sz="1600" dirty="0"/>
              <a:t>ID)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sz="1100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1600" dirty="0"/>
              <a:t>(1) </a:t>
            </a:r>
            <a:r>
              <a:rPr lang="zh-CN" altLang="en-US" sz="1600" dirty="0"/>
              <a:t>删除异常：当仓库被清空后，所有</a:t>
            </a:r>
            <a:r>
              <a:rPr lang="en-US" altLang="zh-CN" sz="1600" dirty="0"/>
              <a:t>"</a:t>
            </a:r>
            <a:r>
              <a:rPr lang="zh-CN" altLang="en-US" sz="1600" dirty="0"/>
              <a:t>存储物品</a:t>
            </a:r>
            <a:r>
              <a:rPr lang="en-US" altLang="zh-CN" sz="1600" dirty="0"/>
              <a:t>ID"</a:t>
            </a:r>
            <a:r>
              <a:rPr lang="zh-CN" altLang="en-US" sz="1600" dirty="0"/>
              <a:t>和</a:t>
            </a:r>
            <a:r>
              <a:rPr lang="en-US" altLang="zh-CN" sz="1600" dirty="0"/>
              <a:t>"</a:t>
            </a:r>
            <a:r>
              <a:rPr lang="zh-CN" altLang="en-US" sz="1600" dirty="0"/>
              <a:t>数量</a:t>
            </a:r>
            <a:r>
              <a:rPr lang="en-US" altLang="zh-CN" sz="1600" dirty="0"/>
              <a:t>"</a:t>
            </a:r>
            <a:r>
              <a:rPr lang="zh-CN" altLang="en-US" sz="1600" dirty="0"/>
              <a:t>信息被删除的同时，</a:t>
            </a:r>
            <a:r>
              <a:rPr lang="en-US" altLang="zh-CN" sz="1600" dirty="0"/>
              <a:t>"</a:t>
            </a:r>
            <a:r>
              <a:rPr lang="zh-CN" altLang="en-US" sz="1600" dirty="0"/>
              <a:t>仓库</a:t>
            </a:r>
            <a:r>
              <a:rPr lang="en-US" altLang="zh-CN" sz="1600" dirty="0"/>
              <a:t>ID"</a:t>
            </a:r>
            <a:r>
              <a:rPr lang="zh-CN" altLang="en-US" sz="1600" dirty="0"/>
              <a:t>和</a:t>
            </a:r>
            <a:r>
              <a:rPr lang="en-US" altLang="zh-CN" sz="1600" dirty="0"/>
              <a:t>"</a:t>
            </a:r>
            <a:r>
              <a:rPr lang="zh-CN" altLang="en-US" sz="1600" dirty="0"/>
              <a:t>管理员</a:t>
            </a:r>
            <a:r>
              <a:rPr lang="en-US" altLang="zh-CN" sz="1600" dirty="0"/>
              <a:t>ID"</a:t>
            </a:r>
            <a:r>
              <a:rPr lang="zh-CN" altLang="en-US" sz="1600" dirty="0"/>
              <a:t>信息也被删除了。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1600" dirty="0"/>
              <a:t>(2) </a:t>
            </a:r>
            <a:r>
              <a:rPr lang="zh-CN" altLang="en-US" sz="1600" dirty="0"/>
              <a:t>插入异常：当仓库没有存储任何物品时，无法给仓库分配管理员。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1600" dirty="0"/>
              <a:t>(3) </a:t>
            </a:r>
            <a:r>
              <a:rPr lang="zh-CN" altLang="en-US" sz="1600" dirty="0"/>
              <a:t>更新异常：如果仓库换了管理员，则表中所有行的管理员</a:t>
            </a:r>
            <a:r>
              <a:rPr lang="en-US" altLang="zh-CN" sz="1600" dirty="0"/>
              <a:t>ID</a:t>
            </a:r>
            <a:r>
              <a:rPr lang="zh-CN" altLang="en-US" sz="1600" dirty="0"/>
              <a:t>都要修改。</a:t>
            </a:r>
          </a:p>
        </p:txBody>
      </p:sp>
      <p:sp>
        <p:nvSpPr>
          <p:cNvPr id="556036" name="Rectangle 4"/>
          <p:cNvSpPr>
            <a:spLocks noChangeArrowheads="1"/>
          </p:cNvSpPr>
          <p:nvPr/>
        </p:nvSpPr>
        <p:spPr bwMode="auto">
          <a:xfrm>
            <a:off x="1263576" y="4700720"/>
            <a:ext cx="8611306" cy="90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仓管信息：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StorehouseManage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ID)</a:t>
            </a:r>
            <a:b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库存信息：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Storehouse(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存储物品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 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BCNF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6119333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例：在关系模式</a:t>
            </a:r>
            <a:r>
              <a:rPr lang="en-US" altLang="zh-CN" dirty="0"/>
              <a:t>STJ</a:t>
            </a:r>
            <a:r>
              <a:rPr lang="zh-CN" altLang="en-US" dirty="0"/>
              <a:t>（</a:t>
            </a:r>
            <a:r>
              <a:rPr lang="en-US" altLang="zh-CN" dirty="0" err="1"/>
              <a:t>Sno</a:t>
            </a:r>
            <a:r>
              <a:rPr lang="zh-CN" altLang="en-US" dirty="0"/>
              <a:t>，</a:t>
            </a:r>
            <a:r>
              <a:rPr lang="en-US" altLang="zh-CN" dirty="0" err="1"/>
              <a:t>Tno</a:t>
            </a:r>
            <a:r>
              <a:rPr lang="zh-CN" altLang="en-US" dirty="0"/>
              <a:t>，</a:t>
            </a:r>
            <a:r>
              <a:rPr lang="en-US" altLang="zh-CN" dirty="0" err="1"/>
              <a:t>Cno</a:t>
            </a:r>
            <a:r>
              <a:rPr lang="zh-CN" altLang="en-US" dirty="0"/>
              <a:t>）中，</a:t>
            </a:r>
            <a:r>
              <a:rPr lang="en-US" altLang="zh-CN" dirty="0"/>
              <a:t>S</a:t>
            </a:r>
            <a:r>
              <a:rPr lang="zh-CN" altLang="en-US" dirty="0"/>
              <a:t>表示学生，</a:t>
            </a:r>
            <a:r>
              <a:rPr lang="en-US" altLang="zh-CN" dirty="0"/>
              <a:t>T</a:t>
            </a:r>
            <a:r>
              <a:rPr lang="zh-CN" altLang="en-US" dirty="0"/>
              <a:t>表示教师，</a:t>
            </a:r>
            <a:r>
              <a:rPr lang="en-US" altLang="zh-CN" dirty="0"/>
              <a:t>J</a:t>
            </a:r>
            <a:r>
              <a:rPr lang="zh-CN" altLang="en-US" dirty="0"/>
              <a:t>表示课程。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每一教师只教一门课。每门课由若干教师教，某一学生选定某门课，就确定了一个固定的教师。某个学生选修某个教师的课就确定了所选课的名称 ：         </a:t>
            </a:r>
            <a:endParaRPr lang="en-US" altLang="zh-CN" dirty="0"/>
          </a:p>
          <a:p>
            <a:pPr marL="726715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889" b="1" dirty="0">
                <a:solidFill>
                  <a:srgbClr val="FF0000"/>
                </a:solidFill>
              </a:rPr>
              <a:t>(</a:t>
            </a:r>
            <a:r>
              <a:rPr lang="en-US" altLang="zh-CN" sz="1889" b="1" dirty="0" err="1">
                <a:solidFill>
                  <a:srgbClr val="FF0000"/>
                </a:solidFill>
              </a:rPr>
              <a:t>Sno</a:t>
            </a:r>
            <a:r>
              <a:rPr lang="zh-CN" altLang="en-US" sz="1889" b="1" dirty="0">
                <a:solidFill>
                  <a:srgbClr val="FF0000"/>
                </a:solidFill>
              </a:rPr>
              <a:t>，</a:t>
            </a:r>
            <a:r>
              <a:rPr lang="en-US" altLang="zh-CN" sz="1889" b="1" dirty="0" err="1">
                <a:solidFill>
                  <a:srgbClr val="FF0000"/>
                </a:solidFill>
              </a:rPr>
              <a:t>Cno</a:t>
            </a:r>
            <a:r>
              <a:rPr lang="en-US" altLang="zh-CN" sz="1889" b="1" dirty="0">
                <a:solidFill>
                  <a:srgbClr val="FF0000"/>
                </a:solidFill>
              </a:rPr>
              <a:t>)→</a:t>
            </a:r>
            <a:r>
              <a:rPr lang="en-US" altLang="zh-CN" sz="1889" b="1" dirty="0" err="1">
                <a:solidFill>
                  <a:srgbClr val="FF0000"/>
                </a:solidFill>
              </a:rPr>
              <a:t>Tno</a:t>
            </a:r>
            <a:endParaRPr lang="en-US" altLang="zh-CN" sz="1889" b="1" dirty="0">
              <a:solidFill>
                <a:srgbClr val="FF0000"/>
              </a:solidFill>
            </a:endParaRPr>
          </a:p>
          <a:p>
            <a:pPr marL="726715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889" b="1" dirty="0">
                <a:solidFill>
                  <a:srgbClr val="FF0000"/>
                </a:solidFill>
              </a:rPr>
              <a:t>(</a:t>
            </a:r>
            <a:r>
              <a:rPr lang="en-US" altLang="zh-CN" sz="1889" b="1" dirty="0" err="1">
                <a:solidFill>
                  <a:srgbClr val="FF0000"/>
                </a:solidFill>
              </a:rPr>
              <a:t>Sno</a:t>
            </a:r>
            <a:r>
              <a:rPr lang="zh-CN" altLang="en-US" sz="1889" b="1" dirty="0">
                <a:solidFill>
                  <a:srgbClr val="FF0000"/>
                </a:solidFill>
              </a:rPr>
              <a:t>，</a:t>
            </a:r>
            <a:r>
              <a:rPr lang="en-US" altLang="zh-CN" sz="1889" b="1" dirty="0" err="1">
                <a:solidFill>
                  <a:srgbClr val="FF0000"/>
                </a:solidFill>
              </a:rPr>
              <a:t>Tno</a:t>
            </a:r>
            <a:r>
              <a:rPr lang="en-US" altLang="zh-CN" sz="1889" b="1" dirty="0">
                <a:solidFill>
                  <a:srgbClr val="FF0000"/>
                </a:solidFill>
              </a:rPr>
              <a:t>)→</a:t>
            </a:r>
            <a:r>
              <a:rPr lang="en-US" altLang="zh-CN" sz="1889" b="1" dirty="0" err="1">
                <a:solidFill>
                  <a:srgbClr val="FF0000"/>
                </a:solidFill>
              </a:rPr>
              <a:t>Cno</a:t>
            </a:r>
            <a:endParaRPr lang="en-US" altLang="zh-CN" sz="1889" b="1" dirty="0">
              <a:solidFill>
                <a:srgbClr val="FF0000"/>
              </a:solidFill>
            </a:endParaRPr>
          </a:p>
          <a:p>
            <a:pPr marL="726715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889" b="1" dirty="0" err="1">
                <a:solidFill>
                  <a:srgbClr val="FF0000"/>
                </a:solidFill>
              </a:rPr>
              <a:t>Tno→Cno</a:t>
            </a:r>
            <a:endParaRPr lang="en-US" altLang="zh-CN" sz="1889" b="1" dirty="0">
              <a:solidFill>
                <a:srgbClr val="FF0000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240764" y="860778"/>
            <a:ext cx="1183569" cy="194204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480654" y="1185334"/>
            <a:ext cx="735541" cy="4868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 b="1">
                <a:latin typeface="Times New Roman" pitchFamily="18" charset="0"/>
              </a:rPr>
              <a:t>Sno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480654" y="1996723"/>
            <a:ext cx="735541" cy="4850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eaLnBrk="0" hangingPunct="0">
              <a:spcBef>
                <a:spcPct val="0"/>
              </a:spcBef>
              <a:defRPr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/>
              <a:t>Cno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858251" y="1509889"/>
            <a:ext cx="781403" cy="4868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 b="1">
                <a:latin typeface="Times New Roman" pitchFamily="18" charset="0"/>
              </a:rPr>
              <a:t>Tno</a:t>
            </a:r>
          </a:p>
        </p:txBody>
      </p:sp>
      <p:sp>
        <p:nvSpPr>
          <p:cNvPr id="49160" name="Line 9"/>
          <p:cNvSpPr>
            <a:spLocks noChangeShapeType="1"/>
          </p:cNvSpPr>
          <p:nvPr/>
        </p:nvSpPr>
        <p:spPr bwMode="auto">
          <a:xfrm>
            <a:off x="8424333" y="1672167"/>
            <a:ext cx="41627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>
            <a:off x="8216195" y="1832681"/>
            <a:ext cx="624417" cy="48506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240764" y="3076222"/>
            <a:ext cx="1183569" cy="194204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480654" y="3399015"/>
            <a:ext cx="735541" cy="4868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 b="1">
                <a:latin typeface="Times New Roman" pitchFamily="18" charset="0"/>
              </a:rPr>
              <a:t>Sno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480654" y="4210403"/>
            <a:ext cx="735541" cy="4850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 b="1">
                <a:latin typeface="Times New Roman" pitchFamily="18" charset="0"/>
              </a:rPr>
              <a:t>Tno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842375" y="3721806"/>
            <a:ext cx="797278" cy="4868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2222" b="1">
                <a:latin typeface="Times New Roman" pitchFamily="18" charset="0"/>
              </a:rPr>
              <a:t>Cno</a:t>
            </a:r>
          </a:p>
        </p:txBody>
      </p:sp>
      <p:sp>
        <p:nvSpPr>
          <p:cNvPr id="49166" name="Line 15"/>
          <p:cNvSpPr>
            <a:spLocks noChangeShapeType="1"/>
          </p:cNvSpPr>
          <p:nvPr/>
        </p:nvSpPr>
        <p:spPr bwMode="auto">
          <a:xfrm>
            <a:off x="8424333" y="3885848"/>
            <a:ext cx="41804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  <p:sp>
        <p:nvSpPr>
          <p:cNvPr id="49167" name="Line 16"/>
          <p:cNvSpPr>
            <a:spLocks noChangeShapeType="1"/>
          </p:cNvSpPr>
          <p:nvPr/>
        </p:nvSpPr>
        <p:spPr bwMode="auto">
          <a:xfrm flipH="1">
            <a:off x="8216195" y="4048126"/>
            <a:ext cx="626181" cy="48506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BCNF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STJ∈3NF 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(Sno</a:t>
            </a:r>
            <a:r>
              <a:rPr lang="zh-CN" altLang="en-US" dirty="0"/>
              <a:t>，</a:t>
            </a:r>
            <a:r>
              <a:rPr lang="en-US" altLang="zh-CN" dirty="0" err="1"/>
              <a:t>Cno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(Sno</a:t>
            </a:r>
            <a:r>
              <a:rPr lang="zh-CN" altLang="en-US" dirty="0"/>
              <a:t>，</a:t>
            </a:r>
            <a:r>
              <a:rPr lang="en-US" altLang="zh-CN" dirty="0" err="1"/>
              <a:t>Tno</a:t>
            </a:r>
            <a:r>
              <a:rPr lang="en-US" altLang="zh-CN" dirty="0"/>
              <a:t>)</a:t>
            </a:r>
            <a:r>
              <a:rPr lang="zh-CN" altLang="en-US" dirty="0"/>
              <a:t>都可以作为候选码 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Sno</a:t>
            </a:r>
            <a:r>
              <a:rPr lang="zh-CN" altLang="en-US" dirty="0"/>
              <a:t>、</a:t>
            </a:r>
            <a:r>
              <a:rPr lang="en-US" altLang="zh-CN" dirty="0" err="1"/>
              <a:t>Tno</a:t>
            </a:r>
            <a:r>
              <a:rPr lang="zh-CN" altLang="en-US" dirty="0"/>
              <a:t>、</a:t>
            </a:r>
            <a:r>
              <a:rPr lang="en-US" altLang="zh-CN" dirty="0" err="1"/>
              <a:t>Cno</a:t>
            </a:r>
            <a:r>
              <a:rPr lang="zh-CN" altLang="en-US" dirty="0"/>
              <a:t>都是主属性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STJ∈BCNF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solidFill>
                  <a:srgbClr val="FF0000"/>
                </a:solidFill>
              </a:rPr>
              <a:t>Tno→Cno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Tno</a:t>
            </a:r>
            <a:r>
              <a:rPr lang="zh-CN" altLang="en-US" dirty="0">
                <a:solidFill>
                  <a:srgbClr val="FF0000"/>
                </a:solidFill>
              </a:rPr>
              <a:t>是主属性集，</a:t>
            </a:r>
            <a:r>
              <a:rPr lang="en-US" altLang="zh-CN" dirty="0" err="1">
                <a:solidFill>
                  <a:srgbClr val="FF0000"/>
                </a:solidFill>
              </a:rPr>
              <a:t>Tno</a:t>
            </a:r>
            <a:r>
              <a:rPr lang="zh-CN" altLang="en-US" dirty="0">
                <a:solidFill>
                  <a:srgbClr val="FF0000"/>
                </a:solidFill>
              </a:rPr>
              <a:t>不是候选码（存在属性完全函数依赖非码属性）</a:t>
            </a:r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1623616" y="2608703"/>
            <a:ext cx="160514" cy="32102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000" tIns="52000" rIns="100000" bIns="52000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/>
              <a:t>什么是数据依赖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是属性间值的相等与否体现出来的数据间的相互关系；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是现实世界属性间相互联系的</a:t>
            </a:r>
            <a:r>
              <a:rPr lang="zh-CN" altLang="en-US" sz="2800" dirty="0">
                <a:solidFill>
                  <a:srgbClr val="FF0000"/>
                </a:solidFill>
              </a:rPr>
              <a:t>抽象</a:t>
            </a:r>
            <a:r>
              <a:rPr lang="zh-CN" altLang="en-US" dirty="0"/>
              <a:t>；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是数据内在的性质；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语义</a:t>
            </a:r>
            <a:r>
              <a:rPr lang="zh-CN" altLang="en-US" dirty="0">
                <a:highlight>
                  <a:srgbClr val="FFFF00"/>
                </a:highlight>
              </a:rPr>
              <a:t>的体现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BCNF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解决方法：将</a:t>
            </a:r>
            <a:r>
              <a:rPr lang="en-US" altLang="zh-CN" dirty="0"/>
              <a:t>STJ</a:t>
            </a:r>
            <a:r>
              <a:rPr lang="zh-CN" altLang="en-US" dirty="0"/>
              <a:t>分解为二个关系模式：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SC(Sno</a:t>
            </a:r>
            <a:r>
              <a:rPr lang="zh-CN" altLang="en-US" dirty="0"/>
              <a:t>，</a:t>
            </a:r>
            <a:r>
              <a:rPr lang="en-US" altLang="zh-CN" dirty="0" err="1"/>
              <a:t>Cno</a:t>
            </a:r>
            <a:r>
              <a:rPr lang="en-US" altLang="zh-CN" dirty="0"/>
              <a:t>) ∈ BCNF</a:t>
            </a:r>
            <a:r>
              <a:rPr lang="zh-CN" altLang="en-US" dirty="0"/>
              <a:t>， </a:t>
            </a:r>
            <a:r>
              <a:rPr lang="en-US" altLang="zh-CN" dirty="0"/>
              <a:t>TC(</a:t>
            </a:r>
            <a:r>
              <a:rPr lang="en-US" altLang="zh-CN" dirty="0" err="1"/>
              <a:t>Tno</a:t>
            </a:r>
            <a:r>
              <a:rPr lang="zh-CN" altLang="en-US" dirty="0"/>
              <a:t>，</a:t>
            </a:r>
            <a:r>
              <a:rPr lang="en-US" altLang="zh-CN" dirty="0" err="1"/>
              <a:t>Cno</a:t>
            </a:r>
            <a:r>
              <a:rPr lang="en-US" altLang="zh-CN" dirty="0"/>
              <a:t>)∈ BCNF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没有任何属性对码的部分函数依赖和传递函数依赖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没有任何属性完全函数依赖非码属性</a:t>
            </a:r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831528" y="2209428"/>
            <a:ext cx="7027333" cy="2074333"/>
            <a:chOff x="1008" y="1728"/>
            <a:chExt cx="3984" cy="1411"/>
          </a:xfrm>
        </p:grpSpPr>
        <p:sp>
          <p:nvSpPr>
            <p:cNvPr id="62476" name="Rectangle 12"/>
            <p:cNvSpPr>
              <a:spLocks noChangeArrowheads="1"/>
            </p:cNvSpPr>
            <p:nvPr/>
          </p:nvSpPr>
          <p:spPr bwMode="auto">
            <a:xfrm>
              <a:off x="1008" y="1728"/>
              <a:ext cx="1872" cy="86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100000" tIns="52000" rIns="100000" bIns="52000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62469" name="Text Box 5"/>
            <p:cNvSpPr txBox="1">
              <a:spLocks noChangeArrowheads="1"/>
            </p:cNvSpPr>
            <p:nvPr/>
          </p:nvSpPr>
          <p:spPr bwMode="auto">
            <a:xfrm>
              <a:off x="1296" y="1968"/>
              <a:ext cx="427" cy="43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222" b="1">
                  <a:latin typeface="Times New Roman" pitchFamily="18" charset="0"/>
                </a:rPr>
                <a:t>Sno</a:t>
              </a:r>
            </a:p>
          </p:txBody>
        </p:sp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2291" y="1968"/>
              <a:ext cx="426" cy="43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222" b="1">
                  <a:latin typeface="Times New Roman" pitchFamily="18" charset="0"/>
                </a:rPr>
                <a:t>Cno</a:t>
              </a:r>
            </a:p>
          </p:txBody>
        </p:sp>
        <p:sp>
          <p:nvSpPr>
            <p:cNvPr id="51208" name="Text Box 7"/>
            <p:cNvSpPr txBox="1">
              <a:spLocks noChangeArrowheads="1"/>
            </p:cNvSpPr>
            <p:nvPr/>
          </p:nvSpPr>
          <p:spPr bwMode="auto">
            <a:xfrm>
              <a:off x="1723" y="2700"/>
              <a:ext cx="568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667" b="1">
                  <a:latin typeface="Times New Roman" panose="02020603050405020304" pitchFamily="18" charset="0"/>
                </a:rPr>
                <a:t>SC</a:t>
              </a:r>
            </a:p>
          </p:txBody>
        </p:sp>
        <p:sp>
          <p:nvSpPr>
            <p:cNvPr id="62472" name="Text Box 8"/>
            <p:cNvSpPr txBox="1">
              <a:spLocks noChangeArrowheads="1"/>
            </p:cNvSpPr>
            <p:nvPr/>
          </p:nvSpPr>
          <p:spPr bwMode="auto">
            <a:xfrm>
              <a:off x="3428" y="1968"/>
              <a:ext cx="427" cy="43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222" b="1">
                  <a:latin typeface="Times New Roman" pitchFamily="18" charset="0"/>
                </a:rPr>
                <a:t>Tno</a:t>
              </a:r>
            </a:p>
          </p:txBody>
        </p:sp>
        <p:sp>
          <p:nvSpPr>
            <p:cNvPr id="62473" name="Text Box 9"/>
            <p:cNvSpPr txBox="1">
              <a:spLocks noChangeArrowheads="1"/>
            </p:cNvSpPr>
            <p:nvPr/>
          </p:nvSpPr>
          <p:spPr bwMode="auto">
            <a:xfrm>
              <a:off x="4565" y="1968"/>
              <a:ext cx="427" cy="43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222" b="1">
                  <a:latin typeface="Times New Roman" pitchFamily="18" charset="0"/>
                </a:rPr>
                <a:t>Cno</a:t>
              </a:r>
            </a:p>
          </p:txBody>
        </p:sp>
        <p:sp>
          <p:nvSpPr>
            <p:cNvPr id="51211" name="Line 10"/>
            <p:cNvSpPr>
              <a:spLocks noChangeShapeType="1"/>
            </p:cNvSpPr>
            <p:nvPr/>
          </p:nvSpPr>
          <p:spPr bwMode="auto">
            <a:xfrm>
              <a:off x="3854" y="2190"/>
              <a:ext cx="71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12" name="Text Box 11"/>
            <p:cNvSpPr txBox="1">
              <a:spLocks noChangeArrowheads="1"/>
            </p:cNvSpPr>
            <p:nvPr/>
          </p:nvSpPr>
          <p:spPr bwMode="auto">
            <a:xfrm>
              <a:off x="3997" y="2700"/>
              <a:ext cx="568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667" b="1">
                  <a:latin typeface="Times New Roman" panose="02020603050405020304" pitchFamily="18" charset="0"/>
                </a:rPr>
                <a:t>TC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3NF</a:t>
            </a:r>
            <a:r>
              <a:t>与</a:t>
            </a:r>
            <a:r>
              <a:rPr lang="en-US" altLang="zh-CN"/>
              <a:t>BCNF</a:t>
            </a:r>
            <a:r>
              <a:t>的关系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如果关系模式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R∈BCNF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，必定有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R∈3NF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如果</a:t>
            </a:r>
            <a:r>
              <a:rPr lang="en-US" altLang="zh-CN" dirty="0">
                <a:solidFill>
                  <a:srgbClr val="FF0000"/>
                </a:solidFill>
              </a:rPr>
              <a:t>R∈3NF</a:t>
            </a:r>
            <a:r>
              <a:rPr lang="zh-CN" altLang="en-US" dirty="0">
                <a:solidFill>
                  <a:srgbClr val="FF0000"/>
                </a:solidFill>
              </a:rPr>
              <a:t>，且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只有一个候选码，则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必属于</a:t>
            </a:r>
            <a:r>
              <a:rPr lang="en-US" altLang="zh-CN" dirty="0">
                <a:solidFill>
                  <a:srgbClr val="FF0000"/>
                </a:solidFill>
              </a:rPr>
              <a:t>BCNF  </a:t>
            </a:r>
            <a:r>
              <a:rPr lang="zh-CN" altLang="en-US">
                <a:solidFill>
                  <a:srgbClr val="FF0000"/>
                </a:solidFill>
              </a:rPr>
              <a:t>？？？？？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规范化实例一</a:t>
            </a:r>
            <a:endParaRPr lang="en-US" altLang="zh-CN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假设某建筑公司要设计一个数据库。公司的业务规则概括说明如下：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公司承担多个工程项目，每一项工程有：工程号、工程名称、施工人员等；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公司有多名职工，每一名职工有：职工号、姓名、性别、职务（工程师、技术员）等；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公司按照工时和小时工资率支付工资，小时工资率由职工的职务决定（例如，技术员的小时工资率与工程师不同）；</a:t>
            </a:r>
          </a:p>
          <a:p>
            <a:pPr marL="507995" indent="-50799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公司定期制定一个工资报表，如图所示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公司的工资表</a:t>
            </a:r>
            <a:endParaRPr lang="en-US" altLang="zh-CN" dirty="0"/>
          </a:p>
        </p:txBody>
      </p:sp>
      <p:graphicFrame>
        <p:nvGraphicFramePr>
          <p:cNvPr id="124014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54948"/>
              </p:ext>
            </p:extLst>
          </p:nvPr>
        </p:nvGraphicFramePr>
        <p:xfrm>
          <a:off x="918987" y="1097139"/>
          <a:ext cx="8881180" cy="379941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90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6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26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5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实发工资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6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kumimoji="0" lang="en-US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845.00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960.00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葛宇宏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1140.00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  <a:endParaRPr kumimoji="0" lang="zh-CN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2945.00</a:t>
                      </a:r>
                      <a:endParaRPr kumimoji="0" lang="en-US" altLang="zh-CN" sz="11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43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立交桥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975.00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5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1003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鞠明亮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935.00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8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  <a:endParaRPr kumimoji="0" lang="zh-CN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1910.00</a:t>
                      </a:r>
                      <a:endParaRPr kumimoji="0" lang="en-US" altLang="zh-CN" sz="11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27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1080.00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6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葛宇宏</a:t>
                      </a:r>
                      <a:endParaRPr kumimoji="0" lang="zh-CN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840.00</a:t>
                      </a:r>
                      <a:endParaRPr kumimoji="0" lang="en-US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1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  <a:endParaRPr kumimoji="0" lang="zh-CN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1920.00</a:t>
                      </a:r>
                      <a:endParaRPr kumimoji="0" lang="en-US" altLang="zh-CN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2" marR="101602" marT="42330" marB="4233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公司的项目工时表</a:t>
            </a:r>
            <a:endParaRPr lang="en-US" altLang="zh-CN" dirty="0"/>
          </a:p>
        </p:txBody>
      </p:sp>
      <p:graphicFrame>
        <p:nvGraphicFramePr>
          <p:cNvPr id="126022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6168"/>
              </p:ext>
            </p:extLst>
          </p:nvPr>
        </p:nvGraphicFramePr>
        <p:xfrm>
          <a:off x="1000126" y="1337028"/>
          <a:ext cx="8641291" cy="328083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099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9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1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2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1003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鞠明亮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1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8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葛宇洪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4" marR="101604" marT="42339" marB="4233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这样的表设计存在的问题</a:t>
            </a:r>
            <a:endParaRPr lang="en-US" altLang="zh-CN"/>
          </a:p>
        </p:txBody>
      </p:sp>
      <p:sp>
        <p:nvSpPr>
          <p:cNvPr id="12697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表中包含大量的冗余，可能会导致数据异常：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更新异常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例如，修改职工号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=1001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的职务，则必须修改所有职工号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=1001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的行。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插入异常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若要增加一个新的职工时，首先必须给这名职工分配一个工程。或者为了添加一名新职工的数据，先给这名职工分配一个虚拟的工程。（因为主关键字不能为空）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删除异常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例如，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1001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号职工要辞职，则必须删除所有职工号＝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1001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的数据行。这样的删除操作，很可能丢失了其它有用的数据。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7513" y="4369668"/>
            <a:ext cx="8881180" cy="96132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66700" indent="-2667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225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0588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7775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177800" algn="l" defTabSz="7127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0885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7410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934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0459" indent="-178262" algn="l" defTabSz="713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采用这种方法设计表的结构，虽然很容易产生工资报表，但是每当一名职工分配一个工程时，都要重复输入大量的数据。这种重复的输入操作，很可能导致数据的不一致性。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一张表描述了多件事情</a:t>
            </a: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1079500" y="1591028"/>
            <a:ext cx="897466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zh-CN" altLang="en-US" sz="3111">
              <a:latin typeface="宋体" panose="02010600030101010101" pitchFamily="2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sz="3111">
              <a:latin typeface="宋体" panose="02010600030101010101" pitchFamily="2" charset="-122"/>
            </a:endParaRPr>
          </a:p>
        </p:txBody>
      </p:sp>
      <p:graphicFrame>
        <p:nvGraphicFramePr>
          <p:cNvPr id="13005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70897"/>
              </p:ext>
            </p:extLst>
          </p:nvPr>
        </p:nvGraphicFramePr>
        <p:xfrm>
          <a:off x="1263576" y="2582334"/>
          <a:ext cx="8120312" cy="42333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7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33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  <a:endParaRPr kumimoji="1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008AD05-84BF-4B14-A75A-5648ECDB44B0}"/>
              </a:ext>
            </a:extLst>
          </p:cNvPr>
          <p:cNvGrpSpPr/>
          <p:nvPr/>
        </p:nvGrpSpPr>
        <p:grpSpPr>
          <a:xfrm>
            <a:off x="1638654" y="1431038"/>
            <a:ext cx="7431263" cy="1143485"/>
            <a:chOff x="1638654" y="1431038"/>
            <a:chExt cx="7431263" cy="1143485"/>
          </a:xfrm>
        </p:grpSpPr>
        <p:sp>
          <p:nvSpPr>
            <p:cNvPr id="130091" name="Text Box 43"/>
            <p:cNvSpPr txBox="1">
              <a:spLocks noChangeArrowheads="1"/>
            </p:cNvSpPr>
            <p:nvPr/>
          </p:nvSpPr>
          <p:spPr bwMode="auto">
            <a:xfrm>
              <a:off x="4439710" y="1431038"/>
              <a:ext cx="2640541" cy="4342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222" dirty="0">
                  <a:latin typeface="微软雅黑"/>
                  <a:ea typeface="微软雅黑"/>
                </a:rPr>
                <a:t>①</a:t>
              </a:r>
              <a:r>
                <a:rPr lang="zh-CN" altLang="en-US" sz="2222" dirty="0">
                  <a:ea typeface="黑体" pitchFamily="49" charset="-122"/>
                </a:rPr>
                <a:t>项目工时信息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134B5ED-15F3-497A-B72C-716F96003DBC}"/>
                </a:ext>
              </a:extLst>
            </p:cNvPr>
            <p:cNvGrpSpPr/>
            <p:nvPr/>
          </p:nvGrpSpPr>
          <p:grpSpPr>
            <a:xfrm>
              <a:off x="1638654" y="1849388"/>
              <a:ext cx="7431263" cy="725135"/>
              <a:chOff x="1638654" y="1849388"/>
              <a:chExt cx="7431263" cy="725135"/>
            </a:xfrm>
          </p:grpSpPr>
          <p:grpSp>
            <p:nvGrpSpPr>
              <p:cNvPr id="60440" name="Group 36"/>
              <p:cNvGrpSpPr>
                <a:grpSpLocks/>
              </p:cNvGrpSpPr>
              <p:nvPr/>
            </p:nvGrpSpPr>
            <p:grpSpPr bwMode="auto">
              <a:xfrm>
                <a:off x="1638654" y="2103508"/>
                <a:ext cx="7431263" cy="471015"/>
                <a:chOff x="799" y="2632"/>
                <a:chExt cx="4213" cy="215"/>
              </a:xfrm>
            </p:grpSpPr>
            <p:sp>
              <p:nvSpPr>
                <p:cNvPr id="130085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5006" y="2632"/>
                  <a:ext cx="6" cy="215"/>
                </a:xfrm>
                <a:prstGeom prst="line">
                  <a:avLst/>
                </a:prstGeom>
                <a:ln w="22225">
                  <a:headEnd/>
                  <a:tailEnd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 sz="3556"/>
                </a:p>
              </p:txBody>
            </p:sp>
            <p:sp>
              <p:nvSpPr>
                <p:cNvPr id="130086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816" y="2640"/>
                  <a:ext cx="0" cy="203"/>
                </a:xfrm>
                <a:prstGeom prst="line">
                  <a:avLst/>
                </a:prstGeom>
                <a:ln w="22225">
                  <a:headEnd/>
                  <a:tailEnd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 sz="3556"/>
                </a:p>
              </p:txBody>
            </p:sp>
            <p:sp>
              <p:nvSpPr>
                <p:cNvPr id="130087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799" y="2640"/>
                  <a:ext cx="4213" cy="0"/>
                </a:xfrm>
                <a:prstGeom prst="line">
                  <a:avLst/>
                </a:prstGeom>
                <a:ln w="22225">
                  <a:headEnd/>
                  <a:tailEnd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 sz="3556"/>
                </a:p>
              </p:txBody>
            </p:sp>
            <p:sp>
              <p:nvSpPr>
                <p:cNvPr id="130088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519" y="2651"/>
                  <a:ext cx="0" cy="192"/>
                </a:xfrm>
                <a:prstGeom prst="line">
                  <a:avLst/>
                </a:prstGeom>
                <a:ln w="22225">
                  <a:headEnd/>
                  <a:tailEnd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wrap="none" anchor="ctr"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 sz="3556"/>
                </a:p>
              </p:txBody>
            </p:sp>
          </p:grpSp>
          <p:sp>
            <p:nvSpPr>
              <p:cNvPr id="25" name="Line 40">
                <a:extLst>
                  <a:ext uri="{FF2B5EF4-FFF2-40B4-BE49-F238E27FC236}">
                    <a16:creationId xmlns:a16="http://schemas.microsoft.com/office/drawing/2014/main" id="{AF37044C-D49F-4332-B5D0-7F890644D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8072" y="1849388"/>
                <a:ext cx="0" cy="252000"/>
              </a:xfrm>
              <a:prstGeom prst="line">
                <a:avLst/>
              </a:prstGeom>
              <a:ln w="22225">
                <a:headEnd/>
                <a:tailEnd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 sz="3556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22694B5-8632-47D2-B04B-5C350FB96452}"/>
              </a:ext>
            </a:extLst>
          </p:cNvPr>
          <p:cNvGrpSpPr/>
          <p:nvPr/>
        </p:nvGrpSpPr>
        <p:grpSpPr>
          <a:xfrm>
            <a:off x="1398763" y="2998611"/>
            <a:ext cx="2000250" cy="1115977"/>
            <a:chOff x="1398763" y="2998611"/>
            <a:chExt cx="2000250" cy="1115977"/>
          </a:xfrm>
        </p:grpSpPr>
        <p:grpSp>
          <p:nvGrpSpPr>
            <p:cNvPr id="60438" name="Group 23"/>
            <p:cNvGrpSpPr>
              <a:grpSpLocks/>
            </p:cNvGrpSpPr>
            <p:nvPr/>
          </p:nvGrpSpPr>
          <p:grpSpPr bwMode="auto">
            <a:xfrm>
              <a:off x="1721555" y="3005667"/>
              <a:ext cx="1354667" cy="458611"/>
              <a:chOff x="840" y="3120"/>
              <a:chExt cx="768" cy="312"/>
            </a:xfrm>
          </p:grpSpPr>
          <p:sp>
            <p:nvSpPr>
              <p:cNvPr id="130072" name="Freeform 24"/>
              <p:cNvSpPr>
                <a:spLocks/>
              </p:cNvSpPr>
              <p:nvPr/>
            </p:nvSpPr>
            <p:spPr bwMode="auto">
              <a:xfrm>
                <a:off x="840" y="3120"/>
                <a:ext cx="2" cy="304"/>
              </a:xfrm>
              <a:custGeom>
                <a:avLst/>
                <a:gdLst>
                  <a:gd name="T0" fmla="*/ 0 w 2"/>
                  <a:gd name="T1" fmla="*/ 304 h 304"/>
                  <a:gd name="T2" fmla="*/ 2 w 2"/>
                  <a:gd name="T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304">
                    <a:moveTo>
                      <a:pt x="0" y="304"/>
                    </a:moveTo>
                    <a:lnTo>
                      <a:pt x="2" y="0"/>
                    </a:lnTo>
                  </a:path>
                </a:pathLst>
              </a:custGeom>
              <a:ln w="22225">
                <a:solidFill>
                  <a:srgbClr val="7030A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 sz="3556"/>
              </a:p>
            </p:txBody>
          </p:sp>
          <p:sp>
            <p:nvSpPr>
              <p:cNvPr id="130074" name="Line 26"/>
              <p:cNvSpPr>
                <a:spLocks noChangeShapeType="1"/>
              </p:cNvSpPr>
              <p:nvPr/>
            </p:nvSpPr>
            <p:spPr bwMode="auto">
              <a:xfrm>
                <a:off x="840" y="3432"/>
                <a:ext cx="768" cy="0"/>
              </a:xfrm>
              <a:prstGeom prst="line">
                <a:avLst/>
              </a:prstGeom>
              <a:ln w="22225">
                <a:solidFill>
                  <a:srgbClr val="7030A0"/>
                </a:solidFill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 sz="3556"/>
              </a:p>
            </p:txBody>
          </p:sp>
        </p:grpSp>
        <p:sp>
          <p:nvSpPr>
            <p:cNvPr id="130089" name="Text Box 41"/>
            <p:cNvSpPr txBox="1">
              <a:spLocks noChangeArrowheads="1"/>
            </p:cNvSpPr>
            <p:nvPr/>
          </p:nvSpPr>
          <p:spPr bwMode="auto">
            <a:xfrm>
              <a:off x="1398763" y="3680302"/>
              <a:ext cx="2000250" cy="43428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222">
                  <a:latin typeface="微软雅黑"/>
                  <a:ea typeface="微软雅黑"/>
                </a:rPr>
                <a:t>②</a:t>
              </a:r>
              <a:r>
                <a:rPr lang="zh-CN" altLang="en-US" sz="2222">
                  <a:ea typeface="黑体" pitchFamily="49" charset="-122"/>
                </a:rPr>
                <a:t>工程信息</a:t>
              </a: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072695" y="2998611"/>
              <a:ext cx="3528" cy="446264"/>
            </a:xfrm>
            <a:custGeom>
              <a:avLst/>
              <a:gdLst>
                <a:gd name="T0" fmla="*/ 0 w 2"/>
                <a:gd name="T1" fmla="*/ 304 h 304"/>
                <a:gd name="T2" fmla="*/ 2 w 2"/>
                <a:gd name="T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304">
                  <a:moveTo>
                    <a:pt x="0" y="304"/>
                  </a:moveTo>
                  <a:lnTo>
                    <a:pt x="2" y="0"/>
                  </a:lnTo>
                </a:path>
              </a:pathLst>
            </a:custGeom>
            <a:ln w="2222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9BD2959-015E-4C17-8543-D22FB3FF3BA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96" y="3464278"/>
              <a:ext cx="0" cy="216024"/>
            </a:xfrm>
            <a:prstGeom prst="line">
              <a:avLst/>
            </a:prstGeom>
            <a:ln w="2222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AA5C9E-5CA1-4980-92B5-FAF8CF039519}"/>
              </a:ext>
            </a:extLst>
          </p:cNvPr>
          <p:cNvGrpSpPr/>
          <p:nvPr/>
        </p:nvGrpSpPr>
        <p:grpSpPr>
          <a:xfrm>
            <a:off x="4346223" y="2998611"/>
            <a:ext cx="3222626" cy="1115977"/>
            <a:chOff x="4346223" y="2998611"/>
            <a:chExt cx="3222626" cy="1115977"/>
          </a:xfrm>
        </p:grpSpPr>
        <p:grpSp>
          <p:nvGrpSpPr>
            <p:cNvPr id="60439" name="Group 27"/>
            <p:cNvGrpSpPr>
              <a:grpSpLocks/>
            </p:cNvGrpSpPr>
            <p:nvPr/>
          </p:nvGrpSpPr>
          <p:grpSpPr bwMode="auto">
            <a:xfrm>
              <a:off x="4346223" y="3010797"/>
              <a:ext cx="3222626" cy="435093"/>
              <a:chOff x="2328" y="3114"/>
              <a:chExt cx="1827" cy="296"/>
            </a:xfrm>
          </p:grpSpPr>
          <p:sp>
            <p:nvSpPr>
              <p:cNvPr id="130076" name="Freeform 28"/>
              <p:cNvSpPr>
                <a:spLocks/>
              </p:cNvSpPr>
              <p:nvPr/>
            </p:nvSpPr>
            <p:spPr bwMode="auto">
              <a:xfrm>
                <a:off x="2328" y="3120"/>
                <a:ext cx="3" cy="290"/>
              </a:xfrm>
              <a:custGeom>
                <a:avLst/>
                <a:gdLst>
                  <a:gd name="T0" fmla="*/ 0 w 3"/>
                  <a:gd name="T1" fmla="*/ 290 h 290"/>
                  <a:gd name="T2" fmla="*/ 3 w 3"/>
                  <a:gd name="T3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290">
                    <a:moveTo>
                      <a:pt x="0" y="290"/>
                    </a:moveTo>
                    <a:lnTo>
                      <a:pt x="3" y="0"/>
                    </a:lnTo>
                  </a:path>
                </a:pathLst>
              </a:custGeom>
              <a:ln w="22225">
                <a:headEnd type="non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 sz="3556"/>
              </a:p>
            </p:txBody>
          </p:sp>
          <p:grpSp>
            <p:nvGrpSpPr>
              <p:cNvPr id="60450" name="Group 29"/>
              <p:cNvGrpSpPr>
                <a:grpSpLocks/>
              </p:cNvGrpSpPr>
              <p:nvPr/>
            </p:nvGrpSpPr>
            <p:grpSpPr bwMode="auto">
              <a:xfrm>
                <a:off x="2328" y="3114"/>
                <a:ext cx="1827" cy="296"/>
                <a:chOff x="2328" y="3114"/>
                <a:chExt cx="1827" cy="296"/>
              </a:xfrm>
            </p:grpSpPr>
            <p:grpSp>
              <p:nvGrpSpPr>
                <p:cNvPr id="60451" name="Group 30"/>
                <p:cNvGrpSpPr>
                  <a:grpSpLocks/>
                </p:cNvGrpSpPr>
                <p:nvPr/>
              </p:nvGrpSpPr>
              <p:grpSpPr bwMode="auto">
                <a:xfrm>
                  <a:off x="2328" y="3114"/>
                  <a:ext cx="1827" cy="296"/>
                  <a:chOff x="2328" y="3114"/>
                  <a:chExt cx="1827" cy="296"/>
                </a:xfrm>
              </p:grpSpPr>
              <p:sp>
                <p:nvSpPr>
                  <p:cNvPr id="130080" name="Freeform 32"/>
                  <p:cNvSpPr>
                    <a:spLocks/>
                  </p:cNvSpPr>
                  <p:nvPr/>
                </p:nvSpPr>
                <p:spPr bwMode="auto">
                  <a:xfrm>
                    <a:off x="2328" y="3408"/>
                    <a:ext cx="1827" cy="2"/>
                  </a:xfrm>
                  <a:custGeom>
                    <a:avLst/>
                    <a:gdLst>
                      <a:gd name="T0" fmla="*/ 0 w 1827"/>
                      <a:gd name="T1" fmla="*/ 0 h 2"/>
                      <a:gd name="T2" fmla="*/ 1827 w 1827"/>
                      <a:gd name="T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1827" h="2">
                        <a:moveTo>
                          <a:pt x="0" y="0"/>
                        </a:moveTo>
                        <a:lnTo>
                          <a:pt x="1827" y="2"/>
                        </a:lnTo>
                      </a:path>
                    </a:pathLst>
                  </a:custGeom>
                  <a:ln w="22225"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 anchor="ctr"/>
                  <a:lstStyle/>
                  <a:p>
                    <a:pPr algn="ctr" eaLnBrk="1" hangingPunct="1">
                      <a:spcBef>
                        <a:spcPct val="20000"/>
                      </a:spcBef>
                      <a:defRPr/>
                    </a:pPr>
                    <a:endParaRPr lang="zh-CN" altLang="en-US" sz="3556"/>
                  </a:p>
                </p:txBody>
              </p:sp>
              <p:sp>
                <p:nvSpPr>
                  <p:cNvPr id="130081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80" y="3114"/>
                    <a:ext cx="0" cy="288"/>
                  </a:xfrm>
                  <a:prstGeom prst="line">
                    <a:avLst/>
                  </a:prstGeom>
                  <a:ln w="22225">
                    <a:headEnd/>
                    <a:tailEnd type="none" w="med" len="med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 algn="ctr" eaLnBrk="1" hangingPunct="1">
                      <a:spcBef>
                        <a:spcPct val="20000"/>
                      </a:spcBef>
                      <a:defRPr/>
                    </a:pPr>
                    <a:endParaRPr lang="zh-CN" altLang="en-US" sz="3556"/>
                  </a:p>
                </p:txBody>
              </p:sp>
            </p:grpSp>
            <p:sp>
              <p:nvSpPr>
                <p:cNvPr id="130082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4152" y="3114"/>
                  <a:ext cx="0" cy="288"/>
                </a:xfrm>
                <a:prstGeom prst="line">
                  <a:avLst/>
                </a:prstGeom>
                <a:ln w="22225">
                  <a:headEnd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 sz="3556"/>
                </a:p>
              </p:txBody>
            </p:sp>
          </p:grpSp>
        </p:grpSp>
        <p:sp>
          <p:nvSpPr>
            <p:cNvPr id="130090" name="Text Box 42"/>
            <p:cNvSpPr txBox="1">
              <a:spLocks noChangeArrowheads="1"/>
            </p:cNvSpPr>
            <p:nvPr/>
          </p:nvSpPr>
          <p:spPr bwMode="auto">
            <a:xfrm>
              <a:off x="4957411" y="3680302"/>
              <a:ext cx="2000250" cy="4342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222">
                  <a:latin typeface="微软雅黑"/>
                  <a:ea typeface="微软雅黑"/>
                </a:rPr>
                <a:t>③</a:t>
              </a:r>
              <a:r>
                <a:rPr lang="zh-CN" altLang="en-US" sz="2222">
                  <a:ea typeface="黑体" pitchFamily="49" charset="-122"/>
                </a:rPr>
                <a:t>员工信息</a:t>
              </a: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46322479-949D-4079-AF00-7D0F18A2C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46357" y="3434129"/>
              <a:ext cx="0" cy="252000"/>
            </a:xfrm>
            <a:prstGeom prst="line">
              <a:avLst/>
            </a:prstGeom>
            <a:ln w="22225">
              <a:headEnd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A3B09D95-152F-4F64-A966-B144EC8D6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8032" y="2998611"/>
              <a:ext cx="0" cy="423334"/>
            </a:xfrm>
            <a:prstGeom prst="line">
              <a:avLst/>
            </a:prstGeom>
            <a:ln w="22225">
              <a:headEnd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应用第二范式规范化</a:t>
            </a:r>
          </a:p>
        </p:txBody>
      </p:sp>
      <p:graphicFrame>
        <p:nvGraphicFramePr>
          <p:cNvPr id="13209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48231"/>
              </p:ext>
            </p:extLst>
          </p:nvPr>
        </p:nvGraphicFramePr>
        <p:xfrm>
          <a:off x="1796158" y="1215834"/>
          <a:ext cx="3132666" cy="37387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56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1" lang="zh-CN" altLang="en-US" sz="19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600" marR="101600" marT="42159" marB="421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工程名称</a:t>
                      </a:r>
                    </a:p>
                  </a:txBody>
                  <a:tcPr marL="101600" marR="101600" marT="42159" marB="421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2475" name="Group 11"/>
          <p:cNvGrpSpPr>
            <a:grpSpLocks/>
          </p:cNvGrpSpPr>
          <p:nvPr/>
        </p:nvGrpSpPr>
        <p:grpSpPr bwMode="auto">
          <a:xfrm>
            <a:off x="2558158" y="933612"/>
            <a:ext cx="1608667" cy="282222"/>
            <a:chOff x="912" y="912"/>
            <a:chExt cx="912" cy="192"/>
          </a:xfrm>
        </p:grpSpPr>
        <p:sp>
          <p:nvSpPr>
            <p:cNvPr id="132108" name="Line 12"/>
            <p:cNvSpPr>
              <a:spLocks noChangeShapeType="1"/>
            </p:cNvSpPr>
            <p:nvPr/>
          </p:nvSpPr>
          <p:spPr bwMode="auto">
            <a:xfrm>
              <a:off x="912" y="912"/>
              <a:ext cx="0" cy="19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09" name="Line 13"/>
            <p:cNvSpPr>
              <a:spLocks noChangeShapeType="1"/>
            </p:cNvSpPr>
            <p:nvPr/>
          </p:nvSpPr>
          <p:spPr bwMode="auto">
            <a:xfrm>
              <a:off x="912" y="912"/>
              <a:ext cx="91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  <p:sp>
        <p:nvSpPr>
          <p:cNvPr id="132110" name="Line 14"/>
          <p:cNvSpPr>
            <a:spLocks noChangeShapeType="1"/>
          </p:cNvSpPr>
          <p:nvPr/>
        </p:nvSpPr>
        <p:spPr bwMode="auto">
          <a:xfrm>
            <a:off x="4166824" y="933612"/>
            <a:ext cx="0" cy="2822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grpSp>
        <p:nvGrpSpPr>
          <p:cNvPr id="62477" name="Group 15"/>
          <p:cNvGrpSpPr>
            <a:grpSpLocks/>
          </p:cNvGrpSpPr>
          <p:nvPr/>
        </p:nvGrpSpPr>
        <p:grpSpPr bwMode="auto">
          <a:xfrm>
            <a:off x="2341199" y="2344723"/>
            <a:ext cx="4670778" cy="282222"/>
            <a:chOff x="1104" y="1728"/>
            <a:chExt cx="2648" cy="192"/>
          </a:xfrm>
        </p:grpSpPr>
        <p:sp>
          <p:nvSpPr>
            <p:cNvPr id="132112" name="Line 16"/>
            <p:cNvSpPr>
              <a:spLocks noChangeShapeType="1"/>
            </p:cNvSpPr>
            <p:nvPr/>
          </p:nvSpPr>
          <p:spPr bwMode="auto">
            <a:xfrm>
              <a:off x="1104" y="172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13" name="Line 17"/>
            <p:cNvSpPr>
              <a:spLocks noChangeShapeType="1"/>
            </p:cNvSpPr>
            <p:nvPr/>
          </p:nvSpPr>
          <p:spPr bwMode="auto">
            <a:xfrm>
              <a:off x="1992" y="172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14" name="Line 18"/>
            <p:cNvSpPr>
              <a:spLocks noChangeShapeType="1"/>
            </p:cNvSpPr>
            <p:nvPr/>
          </p:nvSpPr>
          <p:spPr bwMode="auto">
            <a:xfrm>
              <a:off x="2808" y="172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15" name="Line 19"/>
            <p:cNvSpPr>
              <a:spLocks noChangeShapeType="1"/>
            </p:cNvSpPr>
            <p:nvPr/>
          </p:nvSpPr>
          <p:spPr bwMode="auto">
            <a:xfrm>
              <a:off x="3752" y="172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16" name="Line 20"/>
            <p:cNvSpPr>
              <a:spLocks noChangeShapeType="1"/>
            </p:cNvSpPr>
            <p:nvPr/>
          </p:nvSpPr>
          <p:spPr bwMode="auto">
            <a:xfrm>
              <a:off x="1104" y="1728"/>
              <a:ext cx="2640" cy="0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  <p:graphicFrame>
        <p:nvGraphicFramePr>
          <p:cNvPr id="13211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82102"/>
              </p:ext>
            </p:extLst>
          </p:nvPr>
        </p:nvGraphicFramePr>
        <p:xfrm>
          <a:off x="1748532" y="2626946"/>
          <a:ext cx="6180668" cy="40745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48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45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4" marB="42364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4" marB="42364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4" marB="42364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4" marB="42364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2129" name="Group 33"/>
          <p:cNvGrpSpPr>
            <a:grpSpLocks/>
          </p:cNvGrpSpPr>
          <p:nvPr/>
        </p:nvGrpSpPr>
        <p:grpSpPr bwMode="auto">
          <a:xfrm>
            <a:off x="5473866" y="3037932"/>
            <a:ext cx="1693333" cy="282222"/>
            <a:chOff x="2832" y="2208"/>
            <a:chExt cx="960" cy="192"/>
          </a:xfrm>
        </p:grpSpPr>
        <p:sp>
          <p:nvSpPr>
            <p:cNvPr id="132130" name="Line 34"/>
            <p:cNvSpPr>
              <a:spLocks noChangeShapeType="1"/>
            </p:cNvSpPr>
            <p:nvPr/>
          </p:nvSpPr>
          <p:spPr bwMode="auto">
            <a:xfrm>
              <a:off x="2832" y="2256"/>
              <a:ext cx="0" cy="144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31" name="Line 35"/>
            <p:cNvSpPr>
              <a:spLocks noChangeShapeType="1"/>
            </p:cNvSpPr>
            <p:nvPr/>
          </p:nvSpPr>
          <p:spPr bwMode="auto">
            <a:xfrm>
              <a:off x="2832" y="2400"/>
              <a:ext cx="960" cy="0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32" name="Line 36"/>
            <p:cNvSpPr>
              <a:spLocks noChangeShapeType="1"/>
            </p:cNvSpPr>
            <p:nvPr/>
          </p:nvSpPr>
          <p:spPr bwMode="auto">
            <a:xfrm flipV="1">
              <a:off x="3792" y="2208"/>
              <a:ext cx="0" cy="19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  <p:grpSp>
        <p:nvGrpSpPr>
          <p:cNvPr id="62491" name="Group 37"/>
          <p:cNvGrpSpPr>
            <a:grpSpLocks/>
          </p:cNvGrpSpPr>
          <p:nvPr/>
        </p:nvGrpSpPr>
        <p:grpSpPr bwMode="auto">
          <a:xfrm>
            <a:off x="3034408" y="4087445"/>
            <a:ext cx="2709333" cy="282222"/>
            <a:chOff x="1104" y="3072"/>
            <a:chExt cx="1536" cy="192"/>
          </a:xfrm>
        </p:grpSpPr>
        <p:sp>
          <p:nvSpPr>
            <p:cNvPr id="132134" name="Line 38"/>
            <p:cNvSpPr>
              <a:spLocks noChangeShapeType="1"/>
            </p:cNvSpPr>
            <p:nvPr/>
          </p:nvSpPr>
          <p:spPr bwMode="auto">
            <a:xfrm>
              <a:off x="1824" y="3072"/>
              <a:ext cx="0" cy="192"/>
            </a:xfrm>
            <a:prstGeom prst="line">
              <a:avLst/>
            </a:prstGeom>
            <a:ln>
              <a:solidFill>
                <a:srgbClr val="0070C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35" name="Line 39"/>
            <p:cNvSpPr>
              <a:spLocks noChangeShapeType="1"/>
            </p:cNvSpPr>
            <p:nvPr/>
          </p:nvSpPr>
          <p:spPr bwMode="auto">
            <a:xfrm>
              <a:off x="1104" y="3072"/>
              <a:ext cx="0" cy="192"/>
            </a:xfrm>
            <a:prstGeom prst="line">
              <a:avLst/>
            </a:prstGeom>
            <a:ln>
              <a:solidFill>
                <a:srgbClr val="0070C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36" name="Line 40"/>
            <p:cNvSpPr>
              <a:spLocks noChangeShapeType="1"/>
            </p:cNvSpPr>
            <p:nvPr/>
          </p:nvSpPr>
          <p:spPr bwMode="auto">
            <a:xfrm>
              <a:off x="2640" y="3072"/>
              <a:ext cx="0" cy="192"/>
            </a:xfrm>
            <a:prstGeom prst="line">
              <a:avLst/>
            </a:prstGeom>
            <a:ln>
              <a:solidFill>
                <a:srgbClr val="0070C0"/>
              </a:solidFill>
              <a:headEnd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32137" name="Line 41"/>
            <p:cNvSpPr>
              <a:spLocks noChangeShapeType="1"/>
            </p:cNvSpPr>
            <p:nvPr/>
          </p:nvSpPr>
          <p:spPr bwMode="auto">
            <a:xfrm>
              <a:off x="1104" y="3072"/>
              <a:ext cx="1536" cy="0"/>
            </a:xfrm>
            <a:prstGeom prst="line">
              <a:avLst/>
            </a:prstGeom>
            <a:ln>
              <a:solidFill>
                <a:srgbClr val="0070C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  <p:graphicFrame>
        <p:nvGraphicFramePr>
          <p:cNvPr id="132138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3924"/>
              </p:ext>
            </p:extLst>
          </p:nvPr>
        </p:nvGraphicFramePr>
        <p:xfrm>
          <a:off x="2357074" y="4369668"/>
          <a:ext cx="4064001" cy="37387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1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159" marB="421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159" marB="421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159" marB="4215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45774" y="1173501"/>
            <a:ext cx="1040670" cy="434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工程表</a:t>
            </a:r>
          </a:p>
        </p:txBody>
      </p:sp>
      <p:sp>
        <p:nvSpPr>
          <p:cNvPr id="3" name="矩形 2"/>
          <p:cNvSpPr/>
          <p:nvPr/>
        </p:nvSpPr>
        <p:spPr>
          <a:xfrm>
            <a:off x="745774" y="2593432"/>
            <a:ext cx="1040670" cy="434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员工表</a:t>
            </a:r>
          </a:p>
        </p:txBody>
      </p:sp>
      <p:sp>
        <p:nvSpPr>
          <p:cNvPr id="4" name="矩形 3"/>
          <p:cNvSpPr/>
          <p:nvPr/>
        </p:nvSpPr>
        <p:spPr>
          <a:xfrm>
            <a:off x="745307" y="4323806"/>
            <a:ext cx="1611339" cy="434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项目工时表</a:t>
            </a:r>
          </a:p>
        </p:txBody>
      </p:sp>
      <p:sp>
        <p:nvSpPr>
          <p:cNvPr id="62505" name="矩形 4"/>
          <p:cNvSpPr>
            <a:spLocks noChangeArrowheads="1"/>
          </p:cNvSpPr>
          <p:nvPr/>
        </p:nvSpPr>
        <p:spPr bwMode="auto">
          <a:xfrm>
            <a:off x="8221487" y="3365500"/>
            <a:ext cx="25400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667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6" name="线形标注 1(带强调线) 5"/>
          <p:cNvSpPr/>
          <p:nvPr/>
        </p:nvSpPr>
        <p:spPr>
          <a:xfrm>
            <a:off x="7428255" y="3468322"/>
            <a:ext cx="1957917" cy="680861"/>
          </a:xfrm>
          <a:prstGeom prst="accentCallout1">
            <a:avLst>
              <a:gd name="adj1" fmla="val 18750"/>
              <a:gd name="adj2" fmla="val -8333"/>
              <a:gd name="adj3" fmla="val -12267"/>
              <a:gd name="adj4" fmla="val -46542"/>
            </a:avLst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GB" sz="17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满足第三范式吗？</a:t>
            </a:r>
            <a:endParaRPr lang="zh-CN" altLang="en-US" sz="311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3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106852"/>
            <a:ext cx="8968748" cy="51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应用第三范式规范化</a:t>
            </a:r>
          </a:p>
        </p:txBody>
      </p:sp>
      <p:grpSp>
        <p:nvGrpSpPr>
          <p:cNvPr id="64515" name="Group 15"/>
          <p:cNvGrpSpPr>
            <a:grpSpLocks/>
          </p:cNvGrpSpPr>
          <p:nvPr/>
        </p:nvGrpSpPr>
        <p:grpSpPr bwMode="auto">
          <a:xfrm>
            <a:off x="2375268" y="2120605"/>
            <a:ext cx="2963333" cy="282222"/>
            <a:chOff x="576" y="1488"/>
            <a:chExt cx="1680" cy="192"/>
          </a:xfrm>
        </p:grpSpPr>
        <p:sp>
          <p:nvSpPr>
            <p:cNvPr id="134160" name="Line 16"/>
            <p:cNvSpPr>
              <a:spLocks noChangeShapeType="1"/>
            </p:cNvSpPr>
            <p:nvPr/>
          </p:nvSpPr>
          <p:spPr bwMode="auto">
            <a:xfrm>
              <a:off x="576" y="148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61" name="Line 17"/>
            <p:cNvSpPr>
              <a:spLocks noChangeShapeType="1"/>
            </p:cNvSpPr>
            <p:nvPr/>
          </p:nvSpPr>
          <p:spPr bwMode="auto">
            <a:xfrm>
              <a:off x="1488" y="148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62" name="Line 18"/>
            <p:cNvSpPr>
              <a:spLocks noChangeShapeType="1"/>
            </p:cNvSpPr>
            <p:nvPr/>
          </p:nvSpPr>
          <p:spPr bwMode="auto">
            <a:xfrm>
              <a:off x="2256" y="1488"/>
              <a:ext cx="0" cy="192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63" name="Line 19"/>
            <p:cNvSpPr>
              <a:spLocks noChangeShapeType="1"/>
            </p:cNvSpPr>
            <p:nvPr/>
          </p:nvSpPr>
          <p:spPr bwMode="auto">
            <a:xfrm>
              <a:off x="576" y="1488"/>
              <a:ext cx="1680" cy="0"/>
            </a:xfrm>
            <a:prstGeom prst="line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34164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6290"/>
              </p:ext>
            </p:extLst>
          </p:nvPr>
        </p:nvGraphicFramePr>
        <p:xfrm>
          <a:off x="1782601" y="2374605"/>
          <a:ext cx="4318001" cy="43038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48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3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42" marB="4234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42" marB="4234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42" marB="4234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4526" name="Group 30"/>
          <p:cNvGrpSpPr>
            <a:grpSpLocks/>
          </p:cNvGrpSpPr>
          <p:nvPr/>
        </p:nvGrpSpPr>
        <p:grpSpPr bwMode="auto">
          <a:xfrm>
            <a:off x="2373503" y="3178938"/>
            <a:ext cx="1608667" cy="282222"/>
            <a:chOff x="576" y="2208"/>
            <a:chExt cx="912" cy="192"/>
          </a:xfrm>
        </p:grpSpPr>
        <p:sp>
          <p:nvSpPr>
            <p:cNvPr id="134175" name="Line 31"/>
            <p:cNvSpPr>
              <a:spLocks noChangeShapeType="1"/>
            </p:cNvSpPr>
            <p:nvPr/>
          </p:nvSpPr>
          <p:spPr bwMode="auto">
            <a:xfrm>
              <a:off x="576" y="2208"/>
              <a:ext cx="0" cy="192"/>
            </a:xfrm>
            <a:prstGeom prst="lin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76" name="Line 32"/>
            <p:cNvSpPr>
              <a:spLocks noChangeShapeType="1"/>
            </p:cNvSpPr>
            <p:nvPr/>
          </p:nvSpPr>
          <p:spPr bwMode="auto">
            <a:xfrm>
              <a:off x="1488" y="2208"/>
              <a:ext cx="0" cy="192"/>
            </a:xfrm>
            <a:prstGeom prst="line">
              <a:avLst/>
            </a:prstGeom>
            <a:ln>
              <a:solidFill>
                <a:srgbClr val="00B0F0"/>
              </a:solidFill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77" name="Line 33"/>
            <p:cNvSpPr>
              <a:spLocks noChangeShapeType="1"/>
            </p:cNvSpPr>
            <p:nvPr/>
          </p:nvSpPr>
          <p:spPr bwMode="auto">
            <a:xfrm>
              <a:off x="576" y="2208"/>
              <a:ext cx="912" cy="0"/>
            </a:xfrm>
            <a:prstGeom prst="lin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34178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4667"/>
              </p:ext>
            </p:extLst>
          </p:nvPr>
        </p:nvGraphicFramePr>
        <p:xfrm>
          <a:off x="1780836" y="3461160"/>
          <a:ext cx="3217334" cy="42333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3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kumimoji="0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33" marB="42333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186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274111"/>
              </p:ext>
            </p:extLst>
          </p:nvPr>
        </p:nvGraphicFramePr>
        <p:xfrm>
          <a:off x="1796712" y="4801716"/>
          <a:ext cx="4064001" cy="41098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9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418" marB="42418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418" marB="42418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  <a:endParaRPr kumimoji="0" lang="zh-CN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418" marB="42418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4545" name="Group 52"/>
          <p:cNvGrpSpPr>
            <a:grpSpLocks/>
          </p:cNvGrpSpPr>
          <p:nvPr/>
        </p:nvGrpSpPr>
        <p:grpSpPr bwMode="auto">
          <a:xfrm>
            <a:off x="2389379" y="4378383"/>
            <a:ext cx="2709333" cy="423333"/>
            <a:chOff x="816" y="3024"/>
            <a:chExt cx="1536" cy="288"/>
          </a:xfrm>
        </p:grpSpPr>
        <p:sp>
          <p:nvSpPr>
            <p:cNvPr id="134197" name="Line 53"/>
            <p:cNvSpPr>
              <a:spLocks noChangeShapeType="1"/>
            </p:cNvSpPr>
            <p:nvPr/>
          </p:nvSpPr>
          <p:spPr bwMode="auto">
            <a:xfrm>
              <a:off x="1536" y="3168"/>
              <a:ext cx="0" cy="144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98" name="Line 54"/>
            <p:cNvSpPr>
              <a:spLocks noChangeShapeType="1"/>
            </p:cNvSpPr>
            <p:nvPr/>
          </p:nvSpPr>
          <p:spPr bwMode="auto">
            <a:xfrm>
              <a:off x="816" y="3168"/>
              <a:ext cx="0" cy="144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199" name="Line 55"/>
            <p:cNvSpPr>
              <a:spLocks noChangeShapeType="1"/>
            </p:cNvSpPr>
            <p:nvPr/>
          </p:nvSpPr>
          <p:spPr bwMode="auto">
            <a:xfrm>
              <a:off x="2352" y="3024"/>
              <a:ext cx="0" cy="288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200" name="Line 56"/>
            <p:cNvSpPr>
              <a:spLocks noChangeShapeType="1"/>
            </p:cNvSpPr>
            <p:nvPr/>
          </p:nvSpPr>
          <p:spPr bwMode="auto">
            <a:xfrm>
              <a:off x="816" y="3168"/>
              <a:ext cx="72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201" name="Line 57"/>
            <p:cNvSpPr>
              <a:spLocks noChangeShapeType="1"/>
            </p:cNvSpPr>
            <p:nvPr/>
          </p:nvSpPr>
          <p:spPr bwMode="auto">
            <a:xfrm>
              <a:off x="1152" y="3024"/>
              <a:ext cx="0" cy="144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202" name="Line 58"/>
            <p:cNvSpPr>
              <a:spLocks noChangeShapeType="1"/>
            </p:cNvSpPr>
            <p:nvPr/>
          </p:nvSpPr>
          <p:spPr bwMode="auto">
            <a:xfrm>
              <a:off x="1152" y="3024"/>
              <a:ext cx="12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4204" name="Text Box 60"/>
          <p:cNvSpPr txBox="1">
            <a:spLocks noChangeArrowheads="1"/>
          </p:cNvSpPr>
          <p:nvPr/>
        </p:nvSpPr>
        <p:spPr bwMode="auto">
          <a:xfrm>
            <a:off x="692517" y="2360493"/>
            <a:ext cx="1040670" cy="43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员工表</a:t>
            </a:r>
          </a:p>
        </p:txBody>
      </p:sp>
      <p:sp>
        <p:nvSpPr>
          <p:cNvPr id="134205" name="Text Box 61"/>
          <p:cNvSpPr txBox="1">
            <a:spLocks noChangeArrowheads="1"/>
          </p:cNvSpPr>
          <p:nvPr/>
        </p:nvSpPr>
        <p:spPr bwMode="auto">
          <a:xfrm>
            <a:off x="692517" y="3461160"/>
            <a:ext cx="1040670" cy="43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职务表</a:t>
            </a:r>
          </a:p>
        </p:txBody>
      </p:sp>
      <p:sp>
        <p:nvSpPr>
          <p:cNvPr id="134206" name="Text Box 62"/>
          <p:cNvSpPr txBox="1">
            <a:spLocks noChangeArrowheads="1"/>
          </p:cNvSpPr>
          <p:nvPr/>
        </p:nvSpPr>
        <p:spPr bwMode="auto">
          <a:xfrm>
            <a:off x="692517" y="4768202"/>
            <a:ext cx="1040670" cy="43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工时表</a:t>
            </a:r>
          </a:p>
        </p:txBody>
      </p: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07731"/>
              </p:ext>
            </p:extLst>
          </p:nvPr>
        </p:nvGraphicFramePr>
        <p:xfrm>
          <a:off x="1780836" y="1164577"/>
          <a:ext cx="3132666" cy="37387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56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1" lang="zh-CN" altLang="en-US" sz="1900" b="1" u="none" strike="noStrike" kern="1200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600" marR="101600" marT="42159" marB="42159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75000"/>
                        <a:buFont typeface="Wingdings" pitchFamily="2" charset="2"/>
                        <a:defRPr sz="2800" b="1">
                          <a:solidFill>
                            <a:srgbClr val="0000CC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1" lang="zh-CN" altLang="en-US" sz="19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600" marR="101600" marT="42159" marB="42159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4557" name="Group 11"/>
          <p:cNvGrpSpPr>
            <a:grpSpLocks/>
          </p:cNvGrpSpPr>
          <p:nvPr/>
        </p:nvGrpSpPr>
        <p:grpSpPr bwMode="auto">
          <a:xfrm>
            <a:off x="2542836" y="882355"/>
            <a:ext cx="1608667" cy="282222"/>
            <a:chOff x="912" y="912"/>
            <a:chExt cx="912" cy="192"/>
          </a:xfrm>
        </p:grpSpPr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912" y="912"/>
              <a:ext cx="0" cy="19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912" y="912"/>
              <a:ext cx="91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  <p:sp>
        <p:nvSpPr>
          <p:cNvPr id="41" name="Line 14"/>
          <p:cNvSpPr>
            <a:spLocks noChangeShapeType="1"/>
          </p:cNvSpPr>
          <p:nvPr/>
        </p:nvSpPr>
        <p:spPr bwMode="auto">
          <a:xfrm>
            <a:off x="4151503" y="882355"/>
            <a:ext cx="0" cy="2822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42" name="矩形 41"/>
          <p:cNvSpPr/>
          <p:nvPr/>
        </p:nvSpPr>
        <p:spPr>
          <a:xfrm>
            <a:off x="692517" y="1113425"/>
            <a:ext cx="1040670" cy="434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04" grpId="0"/>
      <p:bldP spid="134205" grpId="0"/>
      <p:bldP spid="13420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/>
              <a:t>规范化实例二</a:t>
            </a:r>
          </a:p>
        </p:txBody>
      </p:sp>
      <p:sp>
        <p:nvSpPr>
          <p:cNvPr id="64516" name="Rectangle 619"/>
          <p:cNvSpPr>
            <a:spLocks noChangeArrowheads="1"/>
          </p:cNvSpPr>
          <p:nvPr/>
        </p:nvSpPr>
        <p:spPr bwMode="auto">
          <a:xfrm>
            <a:off x="719767" y="2599331"/>
            <a:ext cx="8680714" cy="3086806"/>
          </a:xfrm>
          <a:prstGeom prst="rect">
            <a:avLst/>
          </a:prstGeom>
        </p:spPr>
        <p:txBody>
          <a:bodyPr/>
          <a:lstStyle/>
          <a:p>
            <a:pPr marL="296330" indent="-29633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设计表一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：用户名，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，主页，电话，联系地址，发帖标题，发帖内容，回复标题，回复内容						</a:t>
            </a:r>
          </a:p>
          <a:p>
            <a:pPr marL="989532" lvl="2" indent="-197554" defTabSz="791979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+mn-lt"/>
                <a:ea typeface="+mn-ea"/>
              </a:rPr>
              <a:t>存在什么问题？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6330" indent="-29633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设计表二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：用户名，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，主页，电话，联系地址，发帖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，发帖标题，发帖内容，回复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，回复标题，回复内容</a:t>
            </a:r>
          </a:p>
          <a:p>
            <a:pPr marL="989532" lvl="2" indent="-197554" defTabSz="791979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+mn-lt"/>
                <a:ea typeface="+mn-ea"/>
              </a:rPr>
              <a:t>主键是什么？</a:t>
            </a:r>
          </a:p>
          <a:p>
            <a:pPr marL="296330" indent="-29633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6330" indent="-29633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1528" y="777233"/>
            <a:ext cx="8568952" cy="1597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设计一个论坛数据库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用户：用户名，</a:t>
            </a:r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email</a:t>
            </a: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，主页，电话，联系地址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帖子：发帖标题，发帖内容，回复标题，回复内容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数据依赖的类型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2" y="769938"/>
            <a:ext cx="9217023" cy="4319587"/>
          </a:xfrm>
        </p:spPr>
        <p:txBody>
          <a:bodyPr/>
          <a:lstStyle/>
          <a:p>
            <a:pPr eaLnBrk="1" hangingPunct="1">
              <a:lnSpc>
                <a:spcPts val="3000"/>
              </a:lnSpc>
              <a:defRPr/>
            </a:pPr>
            <a:r>
              <a:rPr lang="zh-CN" altLang="en-US" b="1" dirty="0"/>
              <a:t>函数依赖</a:t>
            </a:r>
            <a:endParaRPr lang="en-US" altLang="zh-CN" sz="2000" dirty="0"/>
          </a:p>
          <a:p>
            <a:pPr lvl="1" eaLnBrk="1" hangingPunct="1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某个属性集</a:t>
            </a:r>
            <a:r>
              <a:rPr lang="zh-CN" altLang="en-US" sz="2400" b="1" dirty="0">
                <a:solidFill>
                  <a:srgbClr val="FF0000"/>
                </a:solidFill>
              </a:rPr>
              <a:t>决定</a:t>
            </a:r>
            <a:r>
              <a:rPr lang="zh-CN" altLang="en-US" dirty="0"/>
              <a:t>另一个属性集时，称另一属性集依赖于该属性集；</a:t>
            </a:r>
            <a:endParaRPr lang="en-US" altLang="zh-CN" dirty="0"/>
          </a:p>
          <a:p>
            <a:pPr lvl="1" eaLnBrk="1" hangingPunct="1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表述的是</a:t>
            </a:r>
            <a:r>
              <a:rPr lang="zh-CN" altLang="en-US" sz="2400" b="1" dirty="0">
                <a:solidFill>
                  <a:srgbClr val="FF0000"/>
                </a:solidFill>
              </a:rPr>
              <a:t>唯一</a:t>
            </a:r>
            <a:r>
              <a:rPr lang="zh-CN" altLang="en-US" dirty="0"/>
              <a:t>决定关系。</a:t>
            </a:r>
            <a:endParaRPr lang="en-US" altLang="zh-CN" dirty="0"/>
          </a:p>
          <a:p>
            <a:pPr lvl="1" eaLnBrk="1" hangingPunct="1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函数依赖是</a:t>
            </a:r>
            <a:r>
              <a:rPr lang="zh-CN" altLang="en-US" sz="2400" b="1" dirty="0">
                <a:solidFill>
                  <a:srgbClr val="FF0000"/>
                </a:solidFill>
              </a:rPr>
              <a:t>语义范畴</a:t>
            </a:r>
            <a:r>
              <a:rPr lang="zh-CN" altLang="en-US" dirty="0"/>
              <a:t>的概念，只能根据数据的语义来确定函数依赖。</a:t>
            </a:r>
          </a:p>
          <a:p>
            <a:pPr eaLnBrk="1" hangingPunct="1">
              <a:lnSpc>
                <a:spcPts val="3000"/>
              </a:lnSpc>
              <a:defRPr/>
            </a:pPr>
            <a:r>
              <a:rPr lang="zh-CN" altLang="en-US" b="1" dirty="0"/>
              <a:t>多值依赖</a:t>
            </a:r>
            <a:endParaRPr lang="en-US" altLang="zh-CN" b="1" dirty="0"/>
          </a:p>
          <a:p>
            <a:pPr lvl="1" eaLnBrk="1" hangingPunct="1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highlight>
                  <a:srgbClr val="FFFF00"/>
                </a:highlight>
              </a:rPr>
              <a:t>函数依赖不能表示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属性值</a:t>
            </a:r>
            <a:r>
              <a:rPr lang="zh-CN" altLang="en-US" dirty="0">
                <a:highlight>
                  <a:srgbClr val="FFFF00"/>
                </a:highlight>
              </a:rPr>
              <a:t>之间的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一对多</a:t>
            </a:r>
            <a:r>
              <a:rPr lang="zh-CN" altLang="en-US" dirty="0">
                <a:highlight>
                  <a:srgbClr val="FFFF00"/>
                </a:highlight>
              </a:rPr>
              <a:t>联系，属性之间有些虽然没有直接关系，但存在间接的关系，把没有直接联系但有间接的联系称为多值依赖的数据依赖。</a:t>
            </a:r>
            <a:endParaRPr lang="en-US" altLang="zh-CN" dirty="0">
              <a:highlight>
                <a:srgbClr val="FFFF00"/>
              </a:highlight>
            </a:endParaRPr>
          </a:p>
          <a:p>
            <a:pPr lvl="1" eaLnBrk="1" hangingPunct="1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函数依赖是多值依赖的特殊情况。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8E2885-CAAC-4490-9446-421CDAC69753}"/>
              </a:ext>
            </a:extLst>
          </p:cNvPr>
          <p:cNvSpPr/>
          <p:nvPr/>
        </p:nvSpPr>
        <p:spPr>
          <a:xfrm>
            <a:off x="719766" y="4503146"/>
            <a:ext cx="9073007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388" indent="0" eaLnBrk="1" hangingPunct="1">
              <a:lnSpc>
                <a:spcPts val="3000"/>
              </a:lnSpc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简单点讲，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函数依赖就是唯一确定的关系；多值依赖却不能唯一确定。</a:t>
            </a: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分析依赖关系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719766" y="625252"/>
            <a:ext cx="8639528" cy="5074709"/>
          </a:xfrm>
          <a:prstGeom prst="rect">
            <a:avLst/>
          </a:prstGeom>
        </p:spPr>
        <p:txBody>
          <a:bodyPr/>
          <a:lstStyle/>
          <a:p>
            <a:pPr marL="296330" indent="-29633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依赖关系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222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用户名，发帖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，回复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ID) → (email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，主页，电话，联系地址，发帖标题，发帖内容，回复标题，回复内容）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还存在如下依赖关系：</a:t>
            </a:r>
          </a:p>
          <a:p>
            <a:pPr marL="712604" lvl="1" indent="-317497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→ (email,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联系地址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12604" lvl="1" indent="-317497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发帖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ID) → 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发帖标题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发帖内容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12604" lvl="1" indent="-317497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回复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ID) → 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回复标题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回复内容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93700" lvl="1" indent="-393700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93700" lvl="1" indent="-393700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非关键字段（非主属性）部分函数依赖于候选关键字段（主属性）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表结构设计</a:t>
            </a:r>
            <a:endParaRPr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将数据库表分解为（带下划线的为关键字）：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1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用户信息</a:t>
            </a:r>
            <a:r>
              <a:rPr lang="zh-CN" altLang="en-US" sz="1889" dirty="0"/>
              <a:t>：用户名，</a:t>
            </a:r>
            <a:r>
              <a:rPr lang="en-US" altLang="zh-CN" sz="1889" dirty="0"/>
              <a:t>email</a:t>
            </a:r>
            <a:r>
              <a:rPr lang="zh-CN" altLang="en-US" sz="1889" dirty="0"/>
              <a:t>，主页，电话，联系地址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2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帖子信息</a:t>
            </a:r>
            <a:r>
              <a:rPr lang="zh-CN" altLang="en-US" sz="1889" dirty="0"/>
              <a:t>：发帖</a:t>
            </a:r>
            <a:r>
              <a:rPr lang="en-US" altLang="zh-CN" sz="1889" dirty="0"/>
              <a:t>ID</a:t>
            </a:r>
            <a:r>
              <a:rPr lang="zh-CN" altLang="en-US" sz="1889" dirty="0"/>
              <a:t>，标题，内容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3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回复信息</a:t>
            </a:r>
            <a:r>
              <a:rPr lang="zh-CN" altLang="en-US" sz="1889" dirty="0"/>
              <a:t>：回复</a:t>
            </a:r>
            <a:r>
              <a:rPr lang="en-US" altLang="zh-CN" sz="1889" dirty="0"/>
              <a:t>ID</a:t>
            </a:r>
            <a:r>
              <a:rPr lang="zh-CN" altLang="en-US" sz="1889" dirty="0"/>
              <a:t>，标题，内容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4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发贴</a:t>
            </a:r>
            <a:r>
              <a:rPr lang="zh-CN" altLang="en-US" sz="1889" dirty="0"/>
              <a:t>：用户名，发帖</a:t>
            </a:r>
            <a:r>
              <a:rPr lang="en-US" altLang="zh-CN" sz="1889" dirty="0"/>
              <a:t>ID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5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回复</a:t>
            </a:r>
            <a:r>
              <a:rPr lang="zh-CN" altLang="en-US" sz="1889" dirty="0"/>
              <a:t>：发帖</a:t>
            </a:r>
            <a:r>
              <a:rPr lang="en-US" altLang="zh-CN" sz="1889" dirty="0"/>
              <a:t>ID</a:t>
            </a:r>
            <a:r>
              <a:rPr lang="zh-CN" altLang="en-US" sz="1889" dirty="0"/>
              <a:t>，回复</a:t>
            </a:r>
            <a:r>
              <a:rPr lang="en-US" altLang="zh-CN" sz="1889" dirty="0"/>
              <a:t>ID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这样的设计是满足第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范式和</a:t>
            </a:r>
            <a:r>
              <a:rPr lang="en-US" altLang="zh-CN" dirty="0"/>
              <a:t>BCNF</a:t>
            </a:r>
            <a:r>
              <a:rPr lang="zh-CN" altLang="en-US" dirty="0"/>
              <a:t>范式要求的，但是这样的设计是不是最好的呢？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想一想：查询</a:t>
            </a:r>
            <a:r>
              <a:rPr lang="en-US" altLang="zh-CN" dirty="0"/>
              <a:t>1</a:t>
            </a:r>
            <a:r>
              <a:rPr lang="zh-CN" altLang="en-US" dirty="0"/>
              <a:t>千万规模用户的所有帖子的回复信息？</a:t>
            </a:r>
            <a:endParaRPr lang="en-US" altLang="zh-CN" dirty="0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566583" y="123473"/>
            <a:ext cx="6760987" cy="57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556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表结构设计优化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4" y="697706"/>
            <a:ext cx="9001000" cy="43195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将数据库表分解为（带下划线的为关键字）：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1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用户信息</a:t>
            </a:r>
            <a:r>
              <a:rPr lang="zh-CN" altLang="en-US" sz="1889" dirty="0"/>
              <a:t>：用户名，</a:t>
            </a:r>
            <a:r>
              <a:rPr lang="en-US" altLang="zh-CN" sz="1889" dirty="0"/>
              <a:t>email</a:t>
            </a:r>
            <a:r>
              <a:rPr lang="zh-CN" altLang="en-US" sz="1889" dirty="0"/>
              <a:t>，主页，电话，联系地址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2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帖子信息</a:t>
            </a:r>
            <a:r>
              <a:rPr lang="zh-CN" altLang="en-US" sz="1889" dirty="0"/>
              <a:t>：发帖</a:t>
            </a:r>
            <a:r>
              <a:rPr lang="en-US" altLang="zh-CN" sz="1889" dirty="0"/>
              <a:t>ID</a:t>
            </a:r>
            <a:r>
              <a:rPr lang="zh-CN" altLang="en-US" sz="1889" dirty="0"/>
              <a:t>，标题，内容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3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回复信息</a:t>
            </a:r>
            <a:r>
              <a:rPr lang="zh-CN" altLang="en-US" sz="1889" dirty="0"/>
              <a:t>：回复</a:t>
            </a:r>
            <a:r>
              <a:rPr lang="en-US" altLang="zh-CN" sz="1889" dirty="0"/>
              <a:t>ID</a:t>
            </a:r>
            <a:r>
              <a:rPr lang="zh-CN" altLang="en-US" sz="1889" dirty="0"/>
              <a:t>，标题，内容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4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发贴</a:t>
            </a:r>
            <a:r>
              <a:rPr lang="zh-CN" altLang="en-US" sz="1889" dirty="0"/>
              <a:t>：用户名，发帖</a:t>
            </a:r>
            <a:r>
              <a:rPr lang="en-US" altLang="zh-CN" sz="1889" dirty="0"/>
              <a:t>ID</a:t>
            </a:r>
          </a:p>
          <a:p>
            <a:pPr marL="345719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889" dirty="0"/>
              <a:t>（</a:t>
            </a:r>
            <a:r>
              <a:rPr lang="en-US" altLang="zh-CN" sz="1889" dirty="0"/>
              <a:t>5</a:t>
            </a:r>
            <a:r>
              <a:rPr lang="zh-CN" altLang="en-US" sz="1889" dirty="0"/>
              <a:t>）</a:t>
            </a:r>
            <a:r>
              <a:rPr lang="zh-CN" altLang="en-US" sz="1889" b="1" dirty="0">
                <a:solidFill>
                  <a:schemeClr val="tx1"/>
                </a:solidFill>
              </a:rPr>
              <a:t>回复</a:t>
            </a:r>
            <a:r>
              <a:rPr lang="zh-CN" altLang="en-US" sz="1889" dirty="0"/>
              <a:t>：发帖</a:t>
            </a:r>
            <a:r>
              <a:rPr lang="en-US" altLang="zh-CN" sz="1889" dirty="0"/>
              <a:t>ID</a:t>
            </a:r>
            <a:r>
              <a:rPr lang="zh-CN" altLang="en-US" sz="1889" dirty="0"/>
              <a:t>，回复</a:t>
            </a:r>
            <a:r>
              <a:rPr lang="en-US" altLang="zh-CN" sz="1889" dirty="0"/>
              <a:t>ID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/>
              <a:t>如果用</a:t>
            </a:r>
            <a:r>
              <a:rPr lang="en-US" altLang="zh-CN" sz="2000" dirty="0"/>
              <a:t>5</a:t>
            </a:r>
            <a:r>
              <a:rPr lang="zh-CN" altLang="en-US" sz="2000" dirty="0"/>
              <a:t>个表来进行存储，如果大规模查询将会带来大量的表连接中间数据，性能将会显著下降。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/>
              <a:t>解决办法</a:t>
            </a:r>
            <a:r>
              <a:rPr lang="zh-CN" altLang="en-US" sz="2000" dirty="0">
                <a:sym typeface="Wingdings" panose="05000000000000000000" pitchFamily="2" charset="2"/>
              </a:rPr>
              <a:t>：（</a:t>
            </a:r>
            <a:r>
              <a:rPr lang="en-US" altLang="zh-CN" sz="2000" dirty="0">
                <a:sym typeface="Wingdings" panose="05000000000000000000" pitchFamily="2" charset="2"/>
              </a:rPr>
              <a:t>4</a:t>
            </a:r>
            <a:r>
              <a:rPr lang="zh-CN" altLang="en-US" sz="2000" dirty="0">
                <a:sym typeface="Wingdings" panose="05000000000000000000" pitchFamily="2" charset="2"/>
              </a:rPr>
              <a:t>）合并到（</a:t>
            </a:r>
            <a:r>
              <a:rPr lang="en-US" altLang="zh-CN" sz="2000" dirty="0"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sym typeface="Wingdings" panose="05000000000000000000" pitchFamily="2" charset="2"/>
              </a:rPr>
              <a:t>），（</a:t>
            </a:r>
            <a:r>
              <a:rPr lang="en-US" altLang="zh-CN" sz="2000" dirty="0">
                <a:sym typeface="Wingdings" panose="05000000000000000000" pitchFamily="2" charset="2"/>
              </a:rPr>
              <a:t>5</a:t>
            </a:r>
            <a:r>
              <a:rPr lang="zh-CN" altLang="en-US" sz="2000" dirty="0">
                <a:sym typeface="Wingdings" panose="05000000000000000000" pitchFamily="2" charset="2"/>
              </a:rPr>
              <a:t>）合并到（</a:t>
            </a:r>
            <a:r>
              <a:rPr lang="en-US" altLang="zh-CN" sz="2000" dirty="0">
                <a:sym typeface="Wingdings" panose="05000000000000000000" pitchFamily="2" charset="2"/>
              </a:rPr>
              <a:t>3</a:t>
            </a:r>
            <a:r>
              <a:rPr lang="zh-CN" altLang="en-US" sz="2000" dirty="0">
                <a:sym typeface="Wingdings" panose="05000000000000000000" pitchFamily="2" charset="2"/>
              </a:rPr>
              <a:t>）</a:t>
            </a:r>
            <a:r>
              <a:rPr lang="zh-CN" altLang="en-US" sz="2000" dirty="0"/>
              <a:t>，虽不满足</a:t>
            </a:r>
            <a:r>
              <a:rPr lang="en-US" altLang="zh-CN" sz="2000" dirty="0"/>
              <a:t>2NF</a:t>
            </a:r>
            <a:r>
              <a:rPr lang="zh-CN" altLang="en-US" sz="2000" dirty="0"/>
              <a:t>，但这样可以减少大规模连接的代价。</a:t>
            </a:r>
            <a:endParaRPr lang="en-US" altLang="zh-CN" sz="2000" dirty="0"/>
          </a:p>
        </p:txBody>
      </p:sp>
      <p:sp>
        <p:nvSpPr>
          <p:cNvPr id="68612" name="Freeform 6"/>
          <p:cNvSpPr>
            <a:spLocks/>
          </p:cNvSpPr>
          <p:nvPr/>
        </p:nvSpPr>
        <p:spPr bwMode="auto">
          <a:xfrm rot="1742126">
            <a:off x="3495213" y="2265241"/>
            <a:ext cx="988333" cy="636769"/>
          </a:xfrm>
          <a:custGeom>
            <a:avLst/>
            <a:gdLst>
              <a:gd name="T0" fmla="*/ 2147483646 w 1020"/>
              <a:gd name="T1" fmla="*/ 2147483646 h 695"/>
              <a:gd name="T2" fmla="*/ 2147483646 w 1020"/>
              <a:gd name="T3" fmla="*/ 2147483646 h 695"/>
              <a:gd name="T4" fmla="*/ 0 w 1020"/>
              <a:gd name="T5" fmla="*/ 2147483646 h 6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0" h="695">
                <a:moveTo>
                  <a:pt x="680" y="695"/>
                </a:moveTo>
                <a:cubicBezTo>
                  <a:pt x="850" y="453"/>
                  <a:pt x="1020" y="212"/>
                  <a:pt x="907" y="106"/>
                </a:cubicBezTo>
                <a:cubicBezTo>
                  <a:pt x="794" y="0"/>
                  <a:pt x="151" y="68"/>
                  <a:pt x="0" y="6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8613" name="Freeform 7"/>
          <p:cNvSpPr>
            <a:spLocks/>
          </p:cNvSpPr>
          <p:nvPr/>
        </p:nvSpPr>
        <p:spPr bwMode="auto">
          <a:xfrm>
            <a:off x="3207792" y="2678795"/>
            <a:ext cx="781402" cy="800806"/>
          </a:xfrm>
          <a:custGeom>
            <a:avLst/>
            <a:gdLst>
              <a:gd name="T0" fmla="*/ 2147483646 w 726"/>
              <a:gd name="T1" fmla="*/ 2147483646 h 680"/>
              <a:gd name="T2" fmla="*/ 0 w 726"/>
              <a:gd name="T3" fmla="*/ 0 h 6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26" h="680">
                <a:moveTo>
                  <a:pt x="726" y="680"/>
                </a:moveTo>
                <a:cubicBezTo>
                  <a:pt x="423" y="396"/>
                  <a:pt x="121" y="113"/>
                  <a:pt x="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结论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由此可以看出，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并不一定要强行满足范式的要求，对于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：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N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关系，当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的一边合并到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N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的那边后，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N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的那边就不再满足第二范式了，但是这种设计反而比较好！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对于</a:t>
            </a:r>
            <a:r>
              <a:rPr lang="en-US" altLang="zh-CN" dirty="0"/>
              <a:t>M</a:t>
            </a:r>
            <a:r>
              <a:rPr lang="zh-CN" altLang="en-US" dirty="0"/>
              <a:t>：</a:t>
            </a:r>
            <a:r>
              <a:rPr lang="en-US" altLang="zh-CN" dirty="0"/>
              <a:t>N</a:t>
            </a:r>
            <a:r>
              <a:rPr lang="zh-CN" altLang="en-US" dirty="0"/>
              <a:t>的关系，不能将</a:t>
            </a:r>
            <a:r>
              <a:rPr lang="en-US" altLang="zh-CN" dirty="0"/>
              <a:t>M</a:t>
            </a:r>
            <a:r>
              <a:rPr lang="zh-CN" altLang="en-US" dirty="0"/>
              <a:t>一边或</a:t>
            </a:r>
            <a:r>
              <a:rPr lang="en-US" altLang="zh-CN" dirty="0"/>
              <a:t>N</a:t>
            </a:r>
            <a:r>
              <a:rPr lang="zh-CN" altLang="en-US" dirty="0"/>
              <a:t>一边合并到另一边去，这样会导致不符合范式要求，同时导致操作异常和数据冗余。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对于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的关系，我们可以将左边的</a:t>
            </a:r>
            <a:r>
              <a:rPr lang="en-US" altLang="zh-CN" dirty="0"/>
              <a:t>1</a:t>
            </a:r>
            <a:r>
              <a:rPr lang="zh-CN" altLang="en-US" dirty="0"/>
              <a:t>或右边的</a:t>
            </a:r>
            <a:r>
              <a:rPr lang="en-US" altLang="zh-CN" dirty="0"/>
              <a:t>1</a:t>
            </a:r>
            <a:r>
              <a:rPr lang="zh-CN" altLang="en-US" dirty="0"/>
              <a:t>合并到另一边去，设计导致不符合范式要求，但是并不会导致操作异常和数据冗余。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规范化实例（三）</a:t>
            </a:r>
          </a:p>
        </p:txBody>
      </p:sp>
      <p:pic>
        <p:nvPicPr>
          <p:cNvPr id="70659" name="Picture 2" descr="flatfile databa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423" y="764677"/>
            <a:ext cx="6401153" cy="493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规范化举例</a:t>
            </a:r>
          </a:p>
        </p:txBody>
      </p:sp>
      <p:pic>
        <p:nvPicPr>
          <p:cNvPr id="71683" name="Picture 2" descr="separate first and last n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16" y="778418"/>
            <a:ext cx="602191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1"/>
          <p:cNvSpPr txBox="1">
            <a:spLocks noChangeArrowheads="1"/>
          </p:cNvSpPr>
          <p:nvPr/>
        </p:nvSpPr>
        <p:spPr bwMode="auto">
          <a:xfrm>
            <a:off x="2361848" y="5097639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规范化举例</a:t>
            </a:r>
          </a:p>
        </p:txBody>
      </p:sp>
      <p:pic>
        <p:nvPicPr>
          <p:cNvPr id="72707" name="Picture 2" descr="separate out contact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28" y="808607"/>
            <a:ext cx="7556500" cy="479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规范化举例</a:t>
            </a:r>
          </a:p>
        </p:txBody>
      </p:sp>
      <p:pic>
        <p:nvPicPr>
          <p:cNvPr id="73731" name="Picture 4" descr="https://www.databasezone.com/images/db-firstsplit-relat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36" y="672042"/>
            <a:ext cx="8064500" cy="504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Box 1"/>
          <p:cNvSpPr txBox="1">
            <a:spLocks noChangeArrowheads="1"/>
          </p:cNvSpPr>
          <p:nvPr/>
        </p:nvSpPr>
        <p:spPr bwMode="auto">
          <a:xfrm>
            <a:off x="9010242" y="1921396"/>
            <a:ext cx="492443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此表的主键是啥？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规范化举例</a:t>
            </a:r>
          </a:p>
        </p:txBody>
      </p:sp>
      <p:pic>
        <p:nvPicPr>
          <p:cNvPr id="74755" name="Picture 2" descr="Almost fully normal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3" y="1017765"/>
            <a:ext cx="10160000" cy="39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>
                <a:solidFill>
                  <a:srgbClr val="FF0000"/>
                </a:solidFill>
                <a:highlight>
                  <a:srgbClr val="FFFF00"/>
                </a:highlight>
              </a:rPr>
              <a:t>规范化过程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FA2657-4CA5-436B-BA72-56F4C36B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92" y="786585"/>
            <a:ext cx="7344816" cy="492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数据依赖的类型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467985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000" b="1" dirty="0"/>
              <a:t>授课（课程号，课程名，学分，教师编号，教师姓名，参考书号，参考书名</a:t>
            </a:r>
            <a:r>
              <a:rPr lang="en-US" altLang="zh-CN" sz="2000" b="1" dirty="0"/>
              <a:t>)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000" b="1" dirty="0"/>
              <a:t>这个表的主键是（课程号，教师号，参考书号）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函数依赖：</a:t>
            </a:r>
            <a:r>
              <a:rPr lang="zh-CN" altLang="en-US" sz="2000" dirty="0"/>
              <a:t>是唯一确定的关系</a:t>
            </a:r>
            <a:endParaRPr lang="en-US" altLang="zh-CN" sz="2000" dirty="0"/>
          </a:p>
          <a:p>
            <a:pPr marL="776103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67" dirty="0"/>
              <a:t>课程名和课程学分函数依赖课程号，也就是说课程号唯一确定课程名字和学分；</a:t>
            </a:r>
          </a:p>
          <a:p>
            <a:pPr marL="776103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67" dirty="0"/>
              <a:t>教师姓名函数依赖教师编号；</a:t>
            </a:r>
            <a:endParaRPr lang="en-US" altLang="zh-CN" sz="1667" dirty="0"/>
          </a:p>
          <a:p>
            <a:pPr marL="776103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67" dirty="0"/>
              <a:t>参考书名函数依赖参考书号。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多值依赖：</a:t>
            </a:r>
            <a:r>
              <a:rPr lang="zh-CN" altLang="en-US" sz="2000" dirty="0"/>
              <a:t>不能唯一确定关系</a:t>
            </a:r>
            <a:endParaRPr lang="en-US" altLang="zh-CN" sz="2000" dirty="0"/>
          </a:p>
          <a:p>
            <a:pPr marL="776103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67" dirty="0"/>
              <a:t>教师编号可能多值依赖课程号：因为给定一个（课程号，参考书号）的组合，可能有对应多个教师编号；</a:t>
            </a:r>
            <a:endParaRPr lang="en-US" altLang="zh-CN" sz="1667" dirty="0"/>
          </a:p>
          <a:p>
            <a:pPr marL="776103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67" dirty="0"/>
              <a:t>这是因为多个老师可以使用相同或不同的参考书上同一门课。</a:t>
            </a:r>
            <a:endParaRPr lang="en-US" altLang="zh-CN" sz="16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小结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quarter" idx="10"/>
          </p:nvPr>
        </p:nvSpPr>
        <p:spPr bwMode="auto"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规范化的本质是提高数据独立性，解决插入异常、删除异常、修改复杂、数据冗余等问题的方法。规范化的基本思想是逐步消除数据依赖中不合适的部分。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第一范式（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1NF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）的目标：确保每列的原子性。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第二范式（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2NF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）的目标：确保表中的每列，都和候选键相关 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第三范式（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3NF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）的目标：确保每列都和候选键列直接相关，而不是间接相关 。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快速求候选码的方法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p61-64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未讲，未看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87512" y="769938"/>
            <a:ext cx="9145015" cy="43195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首先对于给定的</a:t>
            </a:r>
            <a:r>
              <a:rPr lang="en-US" altLang="zh-CN" dirty="0"/>
              <a:t>R(U)</a:t>
            </a:r>
            <a:r>
              <a:rPr lang="zh-CN" altLang="en-US" dirty="0"/>
              <a:t>和函数依赖集</a:t>
            </a:r>
            <a:r>
              <a:rPr lang="en-US" altLang="zh-CN" dirty="0"/>
              <a:t>F</a:t>
            </a:r>
            <a:r>
              <a:rPr lang="zh-CN" altLang="en-US" dirty="0"/>
              <a:t>，可以将它的属性划分为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b="1" dirty="0">
                <a:solidFill>
                  <a:srgbClr val="FF0000"/>
                </a:solidFill>
              </a:rPr>
              <a:t>类：</a:t>
            </a:r>
            <a:r>
              <a:rPr lang="zh-CN" altLang="en-US" dirty="0"/>
              <a:t>仅出现在</a:t>
            </a:r>
            <a:r>
              <a:rPr lang="en-US" altLang="zh-CN" dirty="0"/>
              <a:t>F</a:t>
            </a:r>
            <a:r>
              <a:rPr lang="zh-CN" altLang="en-US" dirty="0"/>
              <a:t>的函数依赖</a:t>
            </a:r>
            <a:r>
              <a:rPr lang="zh-CN" altLang="en-US" b="1" dirty="0">
                <a:solidFill>
                  <a:srgbClr val="FF0000"/>
                </a:solidFill>
              </a:rPr>
              <a:t>左部</a:t>
            </a:r>
            <a:r>
              <a:rPr lang="zh-CN" altLang="en-US" dirty="0"/>
              <a:t>的属性。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类：</a:t>
            </a:r>
            <a:r>
              <a:rPr lang="zh-CN" altLang="en-US" dirty="0"/>
              <a:t>仅出现在</a:t>
            </a:r>
            <a:r>
              <a:rPr lang="en-US" altLang="zh-CN" dirty="0"/>
              <a:t>F</a:t>
            </a:r>
            <a:r>
              <a:rPr lang="zh-CN" altLang="en-US" dirty="0"/>
              <a:t>的函数依赖</a:t>
            </a:r>
            <a:r>
              <a:rPr lang="zh-CN" altLang="en-US" b="1" dirty="0">
                <a:solidFill>
                  <a:srgbClr val="FF0000"/>
                </a:solidFill>
              </a:rPr>
              <a:t>右部</a:t>
            </a:r>
            <a:r>
              <a:rPr lang="zh-CN" altLang="en-US" dirty="0"/>
              <a:t>的属性。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类：</a:t>
            </a:r>
            <a:r>
              <a:rPr lang="zh-CN" altLang="en-US" dirty="0"/>
              <a:t>在</a:t>
            </a:r>
            <a:r>
              <a:rPr lang="en-US" altLang="zh-CN" dirty="0"/>
              <a:t>F</a:t>
            </a:r>
            <a:r>
              <a:rPr lang="zh-CN" altLang="en-US" dirty="0"/>
              <a:t>的函数依赖</a:t>
            </a:r>
            <a:r>
              <a:rPr lang="zh-CN" altLang="en-US" b="1" dirty="0">
                <a:solidFill>
                  <a:srgbClr val="FF0000"/>
                </a:solidFill>
              </a:rPr>
              <a:t>左部和右部均未出现</a:t>
            </a:r>
            <a:r>
              <a:rPr lang="zh-CN" altLang="en-US" dirty="0"/>
              <a:t>的属性。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LR</a:t>
            </a:r>
            <a:r>
              <a:rPr lang="zh-CN" altLang="en-US" b="1" dirty="0">
                <a:solidFill>
                  <a:srgbClr val="FF0000"/>
                </a:solidFill>
              </a:rPr>
              <a:t>类：</a:t>
            </a:r>
            <a:r>
              <a:rPr lang="zh-CN" altLang="en-US" dirty="0"/>
              <a:t>在</a:t>
            </a:r>
            <a:r>
              <a:rPr lang="en-US" altLang="zh-CN" dirty="0"/>
              <a:t>F</a:t>
            </a:r>
            <a:r>
              <a:rPr lang="zh-CN" altLang="en-US" dirty="0"/>
              <a:t>的函数依赖</a:t>
            </a:r>
            <a:r>
              <a:rPr lang="zh-CN" altLang="en-US" b="1" dirty="0">
                <a:solidFill>
                  <a:srgbClr val="FF0000"/>
                </a:solidFill>
              </a:rPr>
              <a:t>左部和右部两部均出现</a:t>
            </a:r>
            <a:r>
              <a:rPr lang="zh-CN" altLang="en-US" dirty="0"/>
              <a:t>的属性。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根据以下定理和推论来求解候选码。</a:t>
            </a:r>
          </a:p>
          <a:p>
            <a:pPr marL="271463" lvl="1" indent="-271463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X(X∈R)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属性，则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必为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任一候选码的成员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71463" lvl="1" indent="-271463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X(X∈R)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属性，且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包含了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的全部属性，则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必为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的唯一候选码。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快速求候选码的方法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若</a:t>
            </a:r>
            <a:r>
              <a:rPr lang="en-US" altLang="zh-CN" dirty="0"/>
              <a:t>X(X∈R)</a:t>
            </a:r>
            <a:r>
              <a:rPr lang="zh-CN" altLang="en-US" dirty="0"/>
              <a:t>是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属性，则</a:t>
            </a:r>
            <a:r>
              <a:rPr lang="en-US" altLang="zh-CN" dirty="0"/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不在任何候选码中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如果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属性，则</a:t>
            </a:r>
            <a:r>
              <a:rPr lang="en-US" altLang="zh-CN" dirty="0"/>
              <a:t>X</a:t>
            </a:r>
            <a:r>
              <a:rPr lang="zh-CN" altLang="en-US" dirty="0"/>
              <a:t>必包含在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任一候选码中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推论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如果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类和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b="1" dirty="0">
                <a:solidFill>
                  <a:srgbClr val="FF0000"/>
                </a:solidFill>
              </a:rPr>
              <a:t>类组成</a:t>
            </a:r>
            <a:r>
              <a:rPr lang="zh-CN" altLang="en-US" dirty="0"/>
              <a:t>的属性集，且</a:t>
            </a:r>
            <a:r>
              <a:rPr lang="en-US" altLang="zh-CN" b="1" dirty="0">
                <a:solidFill>
                  <a:srgbClr val="FF0000"/>
                </a:solidFill>
              </a:rPr>
              <a:t>X+</a:t>
            </a:r>
            <a:r>
              <a:rPr lang="zh-CN" altLang="en-US" b="1" dirty="0">
                <a:solidFill>
                  <a:srgbClr val="FF0000"/>
                </a:solidFill>
              </a:rPr>
              <a:t>包含了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的所有属性</a:t>
            </a:r>
            <a:r>
              <a:rPr lang="zh-CN" altLang="en-US" dirty="0"/>
              <a:t>，则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唯一候选码</a:t>
            </a:r>
            <a:r>
              <a:rPr lang="zh-CN" altLang="en-US" dirty="0"/>
              <a:t>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快速求候选码的方法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例：如设有关系模式</a:t>
            </a:r>
            <a:r>
              <a:rPr lang="en-US" altLang="zh-CN" dirty="0"/>
              <a:t>R(U),</a:t>
            </a:r>
            <a:r>
              <a:rPr lang="zh-CN" altLang="en-US" dirty="0"/>
              <a:t>其函数依赖集为</a:t>
            </a:r>
            <a:r>
              <a:rPr lang="en-US" altLang="zh-CN" dirty="0"/>
              <a:t>F,</a:t>
            </a:r>
            <a:r>
              <a:rPr lang="zh-CN" altLang="en-US" dirty="0"/>
              <a:t>其中：</a:t>
            </a:r>
            <a:r>
              <a:rPr lang="en-US" altLang="zh-CN" dirty="0"/>
              <a:t>U={A,B,C,D,E},</a:t>
            </a:r>
            <a:r>
              <a:rPr lang="zh-CN" altLang="en-US" dirty="0"/>
              <a:t>　</a:t>
            </a:r>
            <a:r>
              <a:rPr lang="zh-CN" altLang="en-US" sz="2000" dirty="0"/>
              <a:t>  </a:t>
            </a:r>
            <a:r>
              <a:rPr lang="en-US" altLang="zh-CN" sz="1800" b="0" dirty="0"/>
              <a:t>F={A→C,C→A,B→AC,D→AC}</a:t>
            </a:r>
            <a:r>
              <a:rPr lang="zh-CN" altLang="en-US" sz="1800" b="0" dirty="0"/>
              <a:t>，求</a:t>
            </a:r>
            <a:r>
              <a:rPr lang="en-US" altLang="zh-CN" sz="1800" b="0" dirty="0"/>
              <a:t>R</a:t>
            </a:r>
            <a:r>
              <a:rPr lang="zh-CN" altLang="en-US" sz="1800" b="0" dirty="0"/>
              <a:t>的候选码。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解：根据函数依赖可得，属性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为</a:t>
            </a:r>
            <a:r>
              <a:rPr lang="en-US" altLang="zh-CN" dirty="0"/>
              <a:t>L</a:t>
            </a:r>
            <a:r>
              <a:rPr lang="zh-CN" altLang="en-US" dirty="0"/>
              <a:t>类，</a:t>
            </a:r>
            <a:r>
              <a:rPr lang="en-US" altLang="zh-CN" dirty="0"/>
              <a:t>E</a:t>
            </a:r>
            <a:r>
              <a:rPr lang="zh-CN" altLang="en-US" dirty="0"/>
              <a:t>为</a:t>
            </a:r>
            <a:r>
              <a:rPr lang="en-US" altLang="zh-CN" dirty="0"/>
              <a:t>N</a:t>
            </a:r>
            <a:r>
              <a:rPr lang="zh-CN" altLang="en-US" dirty="0"/>
              <a:t>类，因此属性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必为候选码的成员。</a:t>
            </a:r>
            <a:endParaRPr lang="en-US" altLang="zh-CN" dirty="0"/>
          </a:p>
          <a:p>
            <a:pPr marL="0" indent="395107">
              <a:lnSpc>
                <a:spcPct val="150000"/>
              </a:lnSpc>
              <a:buNone/>
              <a:defRPr/>
            </a:pPr>
            <a:r>
              <a:rPr lang="zh-CN" altLang="en-US" sz="1800" b="0" dirty="0"/>
              <a:t>三个属性的闭包：</a:t>
            </a:r>
            <a:r>
              <a:rPr lang="en-US" altLang="zh-CN" sz="1800" b="0" dirty="0"/>
              <a:t>B+=ABC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(BD)+=ABCD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(BDE)+=ABCDE</a:t>
            </a:r>
            <a:r>
              <a:rPr lang="zh-CN" altLang="en-US" sz="1800" b="0" dirty="0"/>
              <a:t>，根据推论</a:t>
            </a:r>
            <a:r>
              <a:rPr lang="en-US" altLang="zh-CN" sz="1800" b="0" dirty="0"/>
              <a:t>2</a:t>
            </a:r>
            <a:r>
              <a:rPr lang="zh-CN" altLang="en-US" sz="1800" b="0" dirty="0"/>
              <a:t>可得</a:t>
            </a:r>
            <a:r>
              <a:rPr lang="en-US" altLang="zh-CN" sz="1800" b="0" dirty="0"/>
              <a:t>BDE</a:t>
            </a:r>
            <a:r>
              <a:rPr lang="zh-CN" altLang="en-US" sz="1800" b="0" dirty="0"/>
              <a:t>是</a:t>
            </a:r>
            <a:r>
              <a:rPr lang="en-US" altLang="zh-CN" sz="1800" b="0" dirty="0"/>
              <a:t>R</a:t>
            </a:r>
            <a:r>
              <a:rPr lang="zh-CN" altLang="en-US" sz="1800" b="0" dirty="0"/>
              <a:t>的唯一候选码。所以</a:t>
            </a:r>
            <a:r>
              <a:rPr lang="en-US" altLang="zh-CN" sz="1800" b="0" dirty="0"/>
              <a:t>R</a:t>
            </a:r>
            <a:r>
              <a:rPr lang="zh-CN" altLang="en-US" sz="1800" b="0" dirty="0"/>
              <a:t>的候选码为</a:t>
            </a:r>
            <a:r>
              <a:rPr lang="en-US" altLang="zh-CN" sz="1800" b="0" dirty="0"/>
              <a:t>BDE</a:t>
            </a:r>
            <a:r>
              <a:rPr lang="zh-CN" altLang="en-US" sz="1800" b="0" dirty="0"/>
              <a:t>。</a:t>
            </a:r>
          </a:p>
          <a:p>
            <a:pPr marL="0" indent="395107">
              <a:lnSpc>
                <a:spcPct val="150000"/>
              </a:lnSpc>
              <a:buNone/>
              <a:defRPr/>
            </a:pPr>
            <a:r>
              <a:rPr lang="zh-CN" altLang="en-US" sz="1800" b="0" dirty="0"/>
              <a:t>如果把例题中关系模式</a:t>
            </a:r>
            <a:r>
              <a:rPr lang="en-US" altLang="zh-CN" sz="1800" b="0" dirty="0"/>
              <a:t>R(U)</a:t>
            </a:r>
            <a:r>
              <a:rPr lang="zh-CN" altLang="en-US" sz="1800" b="0" dirty="0"/>
              <a:t>中的属性</a:t>
            </a:r>
            <a:r>
              <a:rPr lang="en-US" altLang="zh-CN" sz="1800" b="0" dirty="0"/>
              <a:t>E</a:t>
            </a:r>
            <a:r>
              <a:rPr lang="zh-CN" altLang="en-US" sz="1800" b="0" dirty="0"/>
              <a:t>去掉，那么再求</a:t>
            </a:r>
            <a:r>
              <a:rPr lang="en-US" altLang="zh-CN" sz="1800" b="0" dirty="0"/>
              <a:t>R</a:t>
            </a:r>
            <a:r>
              <a:rPr lang="zh-CN" altLang="en-US" sz="1800" b="0" dirty="0"/>
              <a:t>的候选码的话可以根据推论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得出</a:t>
            </a:r>
            <a:r>
              <a:rPr lang="en-US" altLang="zh-CN" sz="1800" b="0" dirty="0"/>
              <a:t>BD</a:t>
            </a:r>
            <a:r>
              <a:rPr lang="zh-CN" altLang="en-US" sz="1800" b="0" dirty="0"/>
              <a:t>为</a:t>
            </a:r>
            <a:r>
              <a:rPr lang="en-US" altLang="zh-CN" sz="1800" b="0" dirty="0"/>
              <a:t>R</a:t>
            </a:r>
            <a:r>
              <a:rPr lang="zh-CN" altLang="en-US" sz="1800" b="0" dirty="0"/>
              <a:t>的唯一候选码。</a:t>
            </a:r>
          </a:p>
          <a:p>
            <a:pPr marL="0" indent="395107">
              <a:lnSpc>
                <a:spcPct val="150000"/>
              </a:lnSpc>
              <a:buNone/>
              <a:defRPr/>
            </a:pPr>
            <a:r>
              <a:rPr lang="zh-CN" altLang="en-US" sz="1800" b="0" dirty="0"/>
              <a:t>快速求解方法适用于判断有属性是属于</a:t>
            </a:r>
            <a:r>
              <a:rPr lang="en-US" altLang="zh-CN" sz="1800" b="0" dirty="0"/>
              <a:t>L</a:t>
            </a:r>
            <a:r>
              <a:rPr lang="zh-CN" altLang="en-US" sz="1800" b="0" dirty="0"/>
              <a:t>类、</a:t>
            </a:r>
            <a:r>
              <a:rPr lang="en-US" altLang="zh-CN" sz="1800" b="0" dirty="0"/>
              <a:t>N</a:t>
            </a:r>
            <a:r>
              <a:rPr lang="zh-CN" altLang="en-US" sz="1800" b="0" dirty="0"/>
              <a:t>类或其中一种的情况下求解。如果有</a:t>
            </a:r>
            <a:r>
              <a:rPr lang="en-US" altLang="zh-CN" sz="1800" b="0" dirty="0"/>
              <a:t>L</a:t>
            </a:r>
            <a:r>
              <a:rPr lang="zh-CN" altLang="en-US" sz="1800" b="0" dirty="0"/>
              <a:t>类和</a:t>
            </a:r>
            <a:r>
              <a:rPr lang="en-US" altLang="zh-CN" sz="1800" b="0" dirty="0"/>
              <a:t>N</a:t>
            </a:r>
            <a:r>
              <a:rPr lang="zh-CN" altLang="en-US" sz="1800" b="0" dirty="0"/>
              <a:t>类的属性</a:t>
            </a:r>
            <a:r>
              <a:rPr lang="en-US" altLang="zh-CN" sz="1800" b="0" dirty="0"/>
              <a:t>,</a:t>
            </a:r>
            <a:r>
              <a:rPr lang="zh-CN" altLang="en-US" sz="1800" b="0" dirty="0"/>
              <a:t>则求解候选码速度非常快。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快速求候选码的方法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/>
              <a:t>简而言之：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R</a:t>
            </a:r>
            <a:r>
              <a:rPr lang="zh-CN" altLang="en-US" sz="2000" dirty="0"/>
              <a:t>、</a:t>
            </a:r>
            <a:r>
              <a:rPr lang="en-US" altLang="zh-CN" sz="2000" dirty="0"/>
              <a:t>N</a:t>
            </a:r>
            <a:r>
              <a:rPr lang="zh-CN" altLang="en-US" sz="2000" dirty="0"/>
              <a:t>、</a:t>
            </a:r>
            <a:r>
              <a:rPr lang="en-US" altLang="zh-CN" sz="2000" dirty="0"/>
              <a:t>LR</a:t>
            </a:r>
            <a:r>
              <a:rPr lang="zh-CN" altLang="en-US" sz="2000" dirty="0"/>
              <a:t>类。根据定理，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N</a:t>
            </a:r>
            <a:r>
              <a:rPr lang="zh-CN" altLang="en-US" sz="2000" dirty="0"/>
              <a:t>类必为侯选码之一，如果</a:t>
            </a:r>
            <a:r>
              <a:rPr lang="en-US" altLang="zh-CN" sz="2000" dirty="0"/>
              <a:t>L+</a:t>
            </a:r>
            <a:r>
              <a:rPr lang="zh-CN" altLang="en-US" sz="2000" dirty="0"/>
              <a:t>包含全部</a:t>
            </a:r>
            <a:r>
              <a:rPr lang="en-US" altLang="zh-CN" sz="2000" dirty="0"/>
              <a:t>R</a:t>
            </a:r>
            <a:r>
              <a:rPr lang="zh-CN" altLang="en-US" sz="2000" dirty="0"/>
              <a:t>，则</a:t>
            </a:r>
            <a:r>
              <a:rPr lang="en-US" altLang="zh-CN" sz="2000" dirty="0"/>
              <a:t>L</a:t>
            </a:r>
            <a:r>
              <a:rPr lang="zh-CN" altLang="en-US" sz="2000" dirty="0"/>
              <a:t>为唯一侯选。</a:t>
            </a:r>
            <a:r>
              <a:rPr lang="en-US" altLang="zh-CN" sz="2000" dirty="0"/>
              <a:t>R</a:t>
            </a:r>
            <a:r>
              <a:rPr lang="zh-CN" altLang="en-US" sz="2000" dirty="0"/>
              <a:t>类不在任何侯选码中。</a:t>
            </a:r>
            <a:r>
              <a:rPr lang="en-US" altLang="zh-CN" sz="2000" dirty="0"/>
              <a:t>L+N</a:t>
            </a:r>
            <a:r>
              <a:rPr lang="zh-CN" altLang="en-US" sz="2000" dirty="0"/>
              <a:t>类且（</a:t>
            </a:r>
            <a:r>
              <a:rPr lang="en-US" altLang="zh-CN" sz="2000" dirty="0"/>
              <a:t>L+N</a:t>
            </a:r>
            <a:r>
              <a:rPr lang="zh-CN" altLang="en-US" sz="2000" dirty="0"/>
              <a:t>）</a:t>
            </a:r>
            <a:r>
              <a:rPr lang="en-US" altLang="zh-CN" sz="2000" dirty="0"/>
              <a:t>+</a:t>
            </a:r>
            <a:r>
              <a:rPr lang="zh-CN" altLang="en-US" sz="2000" dirty="0"/>
              <a:t>包含所有</a:t>
            </a:r>
            <a:r>
              <a:rPr lang="en-US" altLang="zh-CN" sz="2000" dirty="0"/>
              <a:t>R</a:t>
            </a:r>
            <a:r>
              <a:rPr lang="zh-CN" altLang="en-US" sz="2000" dirty="0"/>
              <a:t>，则</a:t>
            </a:r>
            <a:r>
              <a:rPr lang="en-US" altLang="zh-CN" sz="2000" dirty="0"/>
              <a:t>L+N</a:t>
            </a:r>
            <a:r>
              <a:rPr lang="zh-CN" altLang="en-US" sz="2000" dirty="0"/>
              <a:t>为唯一侯选。（适于有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N</a:t>
            </a:r>
            <a:r>
              <a:rPr lang="zh-CN" altLang="en-US" sz="2000" dirty="0"/>
              <a:t>类至少一种的情况。）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9595">
        <p14:prism isInverted="1"/>
      </p:transition>
    </mc:Choice>
    <mc:Fallback xmlns="">
      <p:transition spd="slow" advTm="10959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数据依赖的影响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79465" y="769268"/>
            <a:ext cx="9001000" cy="49457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描述学生信息的数据表：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1889" dirty="0"/>
              <a:t>Student &lt;U</a:t>
            </a:r>
            <a:r>
              <a:rPr lang="zh-CN" altLang="en-US" sz="1889" dirty="0"/>
              <a:t>、</a:t>
            </a:r>
            <a:r>
              <a:rPr lang="en-US" altLang="zh-CN" sz="1889" dirty="0"/>
              <a:t>F&gt;</a:t>
            </a:r>
            <a:r>
              <a:rPr lang="zh-CN" altLang="en-US" sz="1889" dirty="0"/>
              <a:t>，</a:t>
            </a:r>
            <a:r>
              <a:rPr lang="en-US" altLang="zh-CN" sz="1889" dirty="0"/>
              <a:t>U </a:t>
            </a:r>
            <a:r>
              <a:rPr lang="zh-CN" altLang="en-US" sz="1889" dirty="0"/>
              <a:t>＝｛ </a:t>
            </a:r>
            <a:r>
              <a:rPr lang="en-US" altLang="zh-CN" sz="1889" dirty="0" err="1"/>
              <a:t>Sno</a:t>
            </a:r>
            <a:r>
              <a:rPr lang="en-US" altLang="zh-CN" sz="1889" dirty="0"/>
              <a:t>, </a:t>
            </a:r>
            <a:r>
              <a:rPr lang="en-US" altLang="zh-CN" sz="1889" dirty="0" err="1"/>
              <a:t>Sdept</a:t>
            </a:r>
            <a:r>
              <a:rPr lang="en-US" altLang="zh-CN" sz="1889" dirty="0"/>
              <a:t>, </a:t>
            </a:r>
            <a:r>
              <a:rPr lang="en-US" altLang="zh-CN" sz="1889" dirty="0" err="1"/>
              <a:t>Mname</a:t>
            </a:r>
            <a:r>
              <a:rPr lang="en-US" altLang="zh-CN" sz="1889" dirty="0"/>
              <a:t>, </a:t>
            </a:r>
            <a:r>
              <a:rPr lang="en-US" altLang="zh-CN" sz="1889" dirty="0" err="1"/>
              <a:t>Cname</a:t>
            </a:r>
            <a:r>
              <a:rPr lang="en-US" altLang="zh-CN" sz="1889" dirty="0"/>
              <a:t>, Grade </a:t>
            </a:r>
            <a:r>
              <a:rPr lang="zh-CN" altLang="en-US" sz="1889" dirty="0"/>
              <a:t>｝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语义：</a:t>
            </a:r>
          </a:p>
          <a:p>
            <a:pPr marL="698493" lvl="1" indent="-352774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56" dirty="0"/>
              <a:t> 一个学院有若干学生， 一个学生只属于一个学院；</a:t>
            </a:r>
          </a:p>
          <a:p>
            <a:pPr marL="726715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56" dirty="0"/>
              <a:t>一个学院只有一名院长；</a:t>
            </a:r>
          </a:p>
          <a:p>
            <a:pPr marL="726715" lvl="1" indent="-380996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56" dirty="0"/>
              <a:t>一个学生可以选修多门课程， 每门课程有若干学生选修；</a:t>
            </a:r>
          </a:p>
          <a:p>
            <a:pPr marL="698493" lvl="1" indent="-352774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56" dirty="0"/>
              <a:t>每个学生所学的每门课程都有一个成绩。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0289BD-DF23-4D6B-B6F7-7A84DFD8E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89184"/>
              </p:ext>
            </p:extLst>
          </p:nvPr>
        </p:nvGraphicFramePr>
        <p:xfrm>
          <a:off x="781287" y="1849388"/>
          <a:ext cx="8475178" cy="1756095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171367">
                  <a:extLst>
                    <a:ext uri="{9D8B030D-6E8A-4147-A177-3AD203B41FA5}">
                      <a16:colId xmlns:a16="http://schemas.microsoft.com/office/drawing/2014/main" val="399713955"/>
                    </a:ext>
                  </a:extLst>
                </a:gridCol>
                <a:gridCol w="2189491">
                  <a:extLst>
                    <a:ext uri="{9D8B030D-6E8A-4147-A177-3AD203B41FA5}">
                      <a16:colId xmlns:a16="http://schemas.microsoft.com/office/drawing/2014/main" val="3835971993"/>
                    </a:ext>
                  </a:extLst>
                </a:gridCol>
                <a:gridCol w="1998213">
                  <a:extLst>
                    <a:ext uri="{9D8B030D-6E8A-4147-A177-3AD203B41FA5}">
                      <a16:colId xmlns:a16="http://schemas.microsoft.com/office/drawing/2014/main" val="3120126893"/>
                    </a:ext>
                  </a:extLst>
                </a:gridCol>
                <a:gridCol w="1653693">
                  <a:extLst>
                    <a:ext uri="{9D8B030D-6E8A-4147-A177-3AD203B41FA5}">
                      <a16:colId xmlns:a16="http://schemas.microsoft.com/office/drawing/2014/main" val="249243486"/>
                    </a:ext>
                  </a:extLst>
                </a:gridCol>
                <a:gridCol w="1462414">
                  <a:extLst>
                    <a:ext uri="{9D8B030D-6E8A-4147-A177-3AD203B41FA5}">
                      <a16:colId xmlns:a16="http://schemas.microsoft.com/office/drawing/2014/main" val="2370220132"/>
                    </a:ext>
                  </a:extLst>
                </a:gridCol>
              </a:tblGrid>
              <a:tr h="270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r>
                        <a:rPr kumimoji="0" lang="en-US" altLang="zh-CN" sz="16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756" marR="107756" marT="42342" marB="42342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院长姓名</a:t>
                      </a:r>
                      <a:r>
                        <a:rPr kumimoji="0" lang="en-US" altLang="zh-CN" sz="16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Mname</a:t>
                      </a: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所在学院</a:t>
                      </a:r>
                      <a:r>
                        <a:rPr kumimoji="0" lang="en-US" altLang="zh-CN" sz="16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Sdept</a:t>
                      </a: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课程名</a:t>
                      </a:r>
                      <a:r>
                        <a:rPr kumimoji="0" lang="en-US" altLang="zh-CN" sz="16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Cname</a:t>
                      </a: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成绩</a:t>
                      </a: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Grade</a:t>
                      </a: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841719"/>
                  </a:ext>
                </a:extLst>
              </a:tr>
              <a:tr h="270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756" marR="107756" marT="42342" marB="42342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  <a:defRPr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30390"/>
                  </a:ext>
                </a:extLst>
              </a:tr>
              <a:tr h="270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756" marR="107756" marT="42342" marB="42342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  <a:defRPr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46372"/>
                  </a:ext>
                </a:extLst>
              </a:tr>
              <a:tr h="270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756" marR="107756" marT="42342" marB="42342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  <a:defRPr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91374"/>
                  </a:ext>
                </a:extLst>
              </a:tr>
              <a:tr h="270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756" marR="107756" marT="42342" marB="42342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  <a:defRPr/>
                      </a:pPr>
                      <a:endParaRPr kumimoji="0" lang="zh-CN" altLang="en-US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599" marR="101599" marT="50832" marB="508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5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数据依赖对关系模式的影响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属性组</a:t>
            </a:r>
            <a:r>
              <a:rPr lang="en-US" altLang="zh-CN" dirty="0"/>
              <a:t>U</a:t>
            </a:r>
            <a:r>
              <a:rPr lang="zh-CN" altLang="en-US" dirty="0"/>
              <a:t>上的一组函数依赖</a:t>
            </a:r>
            <a:r>
              <a:rPr lang="en-US" altLang="zh-CN" dirty="0"/>
              <a:t>F</a:t>
            </a:r>
            <a:r>
              <a:rPr lang="zh-CN" altLang="en-US" dirty="0"/>
              <a:t>：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/>
              <a:t>F </a:t>
            </a:r>
            <a:r>
              <a:rPr lang="zh-CN" altLang="en-US" dirty="0"/>
              <a:t>＝｛ </a:t>
            </a:r>
            <a:r>
              <a:rPr lang="en-US" altLang="zh-CN" dirty="0" err="1"/>
              <a:t>Sno</a:t>
            </a:r>
            <a:r>
              <a:rPr lang="en-US" altLang="zh-CN" dirty="0"/>
              <a:t> → </a:t>
            </a:r>
            <a:r>
              <a:rPr lang="en-US" altLang="zh-CN" dirty="0" err="1"/>
              <a:t>Sdept</a:t>
            </a:r>
            <a:r>
              <a:rPr lang="en-US" altLang="zh-CN" dirty="0"/>
              <a:t>,  </a:t>
            </a:r>
            <a:r>
              <a:rPr lang="en-US" altLang="zh-CN" dirty="0" err="1"/>
              <a:t>Sdept</a:t>
            </a:r>
            <a:r>
              <a:rPr lang="en-US" altLang="zh-CN" dirty="0"/>
              <a:t> → </a:t>
            </a:r>
            <a:r>
              <a:rPr lang="en-US" altLang="zh-CN" dirty="0" err="1"/>
              <a:t>Mname</a:t>
            </a:r>
            <a:r>
              <a:rPr lang="en-US" altLang="zh-CN" dirty="0"/>
              <a:t>, 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Cname</a:t>
            </a:r>
            <a:r>
              <a:rPr lang="en-US" altLang="zh-CN" dirty="0"/>
              <a:t>) → Grade </a:t>
            </a:r>
            <a:r>
              <a:rPr lang="zh-CN" altLang="en-US" dirty="0"/>
              <a:t>｝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905000" y="2353444"/>
            <a:ext cx="6350000" cy="2469444"/>
            <a:chOff x="3000" y="4872"/>
            <a:chExt cx="5580" cy="2028"/>
          </a:xfrm>
        </p:grpSpPr>
        <p:sp>
          <p:nvSpPr>
            <p:cNvPr id="13317" name="Rectangle 5"/>
            <p:cNvSpPr>
              <a:spLocks noChangeArrowheads="1"/>
            </p:cNvSpPr>
            <p:nvPr/>
          </p:nvSpPr>
          <p:spPr bwMode="auto">
            <a:xfrm>
              <a:off x="3000" y="4872"/>
              <a:ext cx="3601" cy="1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endParaRPr lang="zh-CN" altLang="en-US" sz="3556">
                <a:ea typeface="宋体" pitchFamily="2" charset="-122"/>
              </a:endParaRPr>
            </a:p>
          </p:txBody>
        </p:sp>
        <p:sp>
          <p:nvSpPr>
            <p:cNvPr id="13318" name="Text Box 6"/>
            <p:cNvSpPr txBox="1">
              <a:spLocks noChangeArrowheads="1"/>
            </p:cNvSpPr>
            <p:nvPr/>
          </p:nvSpPr>
          <p:spPr bwMode="auto">
            <a:xfrm>
              <a:off x="3360" y="5183"/>
              <a:ext cx="1080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en-US" altLang="zh-CN" sz="2667">
                  <a:latin typeface="Times New Roman" pitchFamily="18" charset="0"/>
                  <a:ea typeface="宋体" pitchFamily="2" charset="-122"/>
                </a:rPr>
                <a:t> </a:t>
              </a:r>
              <a:r>
                <a:rPr lang="en-US" altLang="zh-CN" sz="2667" b="1">
                  <a:latin typeface="Times New Roman" pitchFamily="18" charset="0"/>
                  <a:ea typeface="宋体" pitchFamily="2" charset="-122"/>
                </a:rPr>
                <a:t>Sno</a:t>
              </a:r>
              <a:endParaRPr lang="en-US" altLang="zh-CN" sz="2667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4979" y="5183"/>
              <a:ext cx="1260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en-US" altLang="zh-CN" sz="2667" b="1" dirty="0" err="1">
                  <a:latin typeface="Times New Roman" pitchFamily="18" charset="0"/>
                  <a:ea typeface="宋体" pitchFamily="2" charset="-122"/>
                </a:rPr>
                <a:t>Cname</a:t>
              </a:r>
              <a:endParaRPr lang="en-US" altLang="zh-CN" sz="2222" b="1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3360" y="6432"/>
              <a:ext cx="1080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en-US" altLang="zh-CN" sz="2667" b="1">
                  <a:latin typeface="Times New Roman" pitchFamily="18" charset="0"/>
                  <a:ea typeface="宋体" pitchFamily="2" charset="-122"/>
                </a:rPr>
                <a:t>Sdept</a:t>
              </a:r>
              <a:endParaRPr lang="en-US" altLang="zh-CN" sz="2222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4979" y="6432"/>
              <a:ext cx="1260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en-US" altLang="zh-CN" sz="2667" b="1">
                  <a:latin typeface="Times New Roman" pitchFamily="18" charset="0"/>
                  <a:ea typeface="宋体" pitchFamily="2" charset="-122"/>
                </a:rPr>
                <a:t>Mname</a:t>
              </a:r>
              <a:endParaRPr lang="en-US" altLang="zh-CN" sz="2222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22" name="Line 10"/>
            <p:cNvSpPr>
              <a:spLocks noChangeShapeType="1"/>
            </p:cNvSpPr>
            <p:nvPr/>
          </p:nvSpPr>
          <p:spPr bwMode="auto">
            <a:xfrm>
              <a:off x="3901" y="5651"/>
              <a:ext cx="0" cy="781"/>
            </a:xfrm>
            <a:prstGeom prst="line">
              <a:avLst/>
            </a:prstGeom>
            <a:ln>
              <a:headEnd/>
              <a:tailEnd type="stealth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4437" y="6588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13324" name="Text Box 12"/>
            <p:cNvSpPr txBox="1">
              <a:spLocks noChangeArrowheads="1"/>
            </p:cNvSpPr>
            <p:nvPr/>
          </p:nvSpPr>
          <p:spPr bwMode="auto">
            <a:xfrm>
              <a:off x="7320" y="5139"/>
              <a:ext cx="1260" cy="4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algn="l" eaLnBrk="0" hangingPunct="0">
                <a:lnSpc>
                  <a:spcPct val="110000"/>
                </a:lnSpc>
                <a:buSzPct val="60000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algn="l" eaLnBrk="0" hangingPunct="0">
                <a:lnSpc>
                  <a:spcPct val="110000"/>
                </a:lnSpc>
                <a:buSzPct val="80000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1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en-US" altLang="zh-CN" sz="2667" b="1">
                  <a:latin typeface="Times New Roman" pitchFamily="18" charset="0"/>
                  <a:ea typeface="宋体" pitchFamily="2" charset="-122"/>
                </a:rPr>
                <a:t>Grade</a:t>
              </a:r>
              <a:endParaRPr lang="en-US" altLang="zh-CN" sz="311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25" name="Line 13"/>
            <p:cNvSpPr>
              <a:spLocks noChangeShapeType="1"/>
            </p:cNvSpPr>
            <p:nvPr/>
          </p:nvSpPr>
          <p:spPr bwMode="auto">
            <a:xfrm>
              <a:off x="6601" y="5340"/>
              <a:ext cx="719" cy="0"/>
            </a:xfrm>
            <a:prstGeom prst="line">
              <a:avLst/>
            </a:prstGeom>
            <a:ln>
              <a:headEnd/>
              <a:tailEnd type="stealth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9754C-DD56-4845-91A2-54B662CE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关系模式中存在的问题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086634-BA66-498E-8952-7EF4CD8F8DC9}"/>
              </a:ext>
            </a:extLst>
          </p:cNvPr>
          <p:cNvGrpSpPr/>
          <p:nvPr/>
        </p:nvGrpSpPr>
        <p:grpSpPr>
          <a:xfrm>
            <a:off x="300271" y="1057300"/>
            <a:ext cx="2340973" cy="4054651"/>
            <a:chOff x="91497" y="1057300"/>
            <a:chExt cx="2340973" cy="4054651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46F7E593-5DF3-4B04-90EE-905AEA0B8D4D}"/>
                </a:ext>
              </a:extLst>
            </p:cNvPr>
            <p:cNvSpPr/>
            <p:nvPr/>
          </p:nvSpPr>
          <p:spPr>
            <a:xfrm>
              <a:off x="94068" y="1610326"/>
              <a:ext cx="2338402" cy="3501625"/>
            </a:xfrm>
            <a:prstGeom prst="rect">
              <a:avLst/>
            </a:prstGeom>
            <a:solidFill>
              <a:srgbClr val="3FACD0">
                <a:lumMod val="75000"/>
              </a:srgb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eaLnBrk="1" fontAlgn="auto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200" kern="0" dirty="0">
                <a:solidFill>
                  <a:srgbClr val="2B2B2B"/>
                </a:solidFill>
                <a:latin typeface="Lato Light"/>
                <a:ea typeface="+mn-ea"/>
              </a:endParaRP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74E980E1-5B61-414E-9EF5-E5C89CFD6911}"/>
                </a:ext>
              </a:extLst>
            </p:cNvPr>
            <p:cNvSpPr/>
            <p:nvPr/>
          </p:nvSpPr>
          <p:spPr>
            <a:xfrm>
              <a:off x="91497" y="1057300"/>
              <a:ext cx="2338402" cy="553026"/>
            </a:xfrm>
            <a:prstGeom prst="rect">
              <a:avLst/>
            </a:prstGeom>
            <a:solidFill>
              <a:srgbClr val="398BD5"/>
            </a:solidFill>
            <a:ln>
              <a:noFill/>
            </a:ln>
            <a:effectLst/>
          </p:spPr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24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</a:pPr>
              <a:r>
                <a:rPr lang="zh-CN" altLang="en-US" sz="1800" b="1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数据冗余</a:t>
              </a:r>
              <a:endParaRPr lang="en-US" sz="1800" b="1" kern="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FBB7AE2-2111-4346-93ED-5E3C60006DB1}"/>
                </a:ext>
              </a:extLst>
            </p:cNvPr>
            <p:cNvSpPr/>
            <p:nvPr/>
          </p:nvSpPr>
          <p:spPr>
            <a:xfrm>
              <a:off x="432606" y="1813029"/>
              <a:ext cx="1656184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浪费大量的存储空间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例：每一个学院院长的姓名重复出现</a:t>
              </a:r>
            </a:p>
          </p:txBody>
        </p:sp>
        <p:pic>
          <p:nvPicPr>
            <p:cNvPr id="33794" name="Picture 2" descr="See the source image">
              <a:extLst>
                <a:ext uri="{FF2B5EF4-FFF2-40B4-BE49-F238E27FC236}">
                  <a16:creationId xmlns:a16="http://schemas.microsoft.com/office/drawing/2014/main" id="{046AD98A-DD59-4353-AB3D-F93248647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28" y="4181937"/>
              <a:ext cx="715144" cy="71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4F0AB9-7E55-4C6F-85F1-9769B5E01524}"/>
              </a:ext>
            </a:extLst>
          </p:cNvPr>
          <p:cNvGrpSpPr/>
          <p:nvPr/>
        </p:nvGrpSpPr>
        <p:grpSpPr>
          <a:xfrm>
            <a:off x="7814315" y="1057300"/>
            <a:ext cx="2339178" cy="4054651"/>
            <a:chOff x="7799147" y="1057300"/>
            <a:chExt cx="2339178" cy="4054651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2D69F71-B740-4743-B3B1-E6024C983EED}"/>
                </a:ext>
              </a:extLst>
            </p:cNvPr>
            <p:cNvSpPr/>
            <p:nvPr/>
          </p:nvSpPr>
          <p:spPr>
            <a:xfrm>
              <a:off x="7799923" y="1610326"/>
              <a:ext cx="2338402" cy="3501625"/>
            </a:xfrm>
            <a:prstGeom prst="rect">
              <a:avLst/>
            </a:prstGeom>
            <a:solidFill>
              <a:srgbClr val="3FACD0">
                <a:lumMod val="75000"/>
              </a:srgb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eaLnBrk="1" fontAlgn="auto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200" kern="0" dirty="0">
                <a:solidFill>
                  <a:srgbClr val="2B2B2B"/>
                </a:solidFill>
                <a:latin typeface="Lato Light"/>
                <a:ea typeface="+mn-ea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863FD2-2367-421A-82EF-3F32E09FF170}"/>
                </a:ext>
              </a:extLst>
            </p:cNvPr>
            <p:cNvSpPr/>
            <p:nvPr/>
          </p:nvSpPr>
          <p:spPr>
            <a:xfrm>
              <a:off x="7952259" y="1813029"/>
              <a:ext cx="203373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不该删除的数据不得不删</a:t>
              </a: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例：如果某个学院的学生全部毕业了， 我们删除该学院学生会把这个学院及院长的信息也丢掉了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6DC43368-E3ED-412B-9BE3-753EC2CCAE54}"/>
                </a:ext>
              </a:extLst>
            </p:cNvPr>
            <p:cNvSpPr/>
            <p:nvPr/>
          </p:nvSpPr>
          <p:spPr>
            <a:xfrm>
              <a:off x="7799147" y="1057300"/>
              <a:ext cx="2338402" cy="553026"/>
            </a:xfrm>
            <a:prstGeom prst="rect">
              <a:avLst/>
            </a:prstGeom>
            <a:solidFill>
              <a:srgbClr val="398BD5"/>
            </a:solidFill>
            <a:ln>
              <a:noFill/>
            </a:ln>
            <a:effectLst/>
          </p:spPr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24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</a:pPr>
              <a:r>
                <a:rPr lang="zh-CN" altLang="en-US" sz="18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删除异常</a:t>
              </a:r>
              <a:endParaRPr lang="en-US" sz="1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798" name="Picture 6" descr="See the source image">
              <a:extLst>
                <a:ext uri="{FF2B5EF4-FFF2-40B4-BE49-F238E27FC236}">
                  <a16:creationId xmlns:a16="http://schemas.microsoft.com/office/drawing/2014/main" id="{74ECA99C-51C8-4E0D-B79F-D27201512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620" y="4122354"/>
              <a:ext cx="926232" cy="926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C126DD-1ACE-4612-BDE8-36A48416E2DB}"/>
              </a:ext>
            </a:extLst>
          </p:cNvPr>
          <p:cNvGrpSpPr/>
          <p:nvPr/>
        </p:nvGrpSpPr>
        <p:grpSpPr>
          <a:xfrm>
            <a:off x="5308049" y="1057300"/>
            <a:ext cx="2342382" cy="4054651"/>
            <a:chOff x="5227325" y="1057300"/>
            <a:chExt cx="2342382" cy="4054651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F9E693EF-D5AB-4F92-B69C-F5EA3D621B57}"/>
                </a:ext>
              </a:extLst>
            </p:cNvPr>
            <p:cNvSpPr/>
            <p:nvPr/>
          </p:nvSpPr>
          <p:spPr>
            <a:xfrm>
              <a:off x="5231305" y="1610326"/>
              <a:ext cx="2338402" cy="3501625"/>
            </a:xfrm>
            <a:prstGeom prst="rect">
              <a:avLst/>
            </a:prstGeom>
            <a:solidFill>
              <a:srgbClr val="3B96D3">
                <a:lumMod val="75000"/>
              </a:srgb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eaLnBrk="1" fontAlgn="auto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200" kern="0" dirty="0">
                <a:solidFill>
                  <a:srgbClr val="2B2B2B"/>
                </a:solidFill>
                <a:latin typeface="Lato Light"/>
                <a:ea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BFD1C37-A4DC-438B-82D1-385A64F398B7}"/>
                </a:ext>
              </a:extLst>
            </p:cNvPr>
            <p:cNvSpPr/>
            <p:nvPr/>
          </p:nvSpPr>
          <p:spPr>
            <a:xfrm>
              <a:off x="5383641" y="1813029"/>
              <a:ext cx="203373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该插的数据插不进去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例：某学院更换院长后，系统必须修改与该学院学生有关的每一个元组</a:t>
              </a:r>
              <a:endPara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5F938145-33CF-4CFB-B26E-B69508867FD9}"/>
                </a:ext>
              </a:extLst>
            </p:cNvPr>
            <p:cNvSpPr/>
            <p:nvPr/>
          </p:nvSpPr>
          <p:spPr>
            <a:xfrm>
              <a:off x="5227325" y="1057300"/>
              <a:ext cx="2338402" cy="553026"/>
            </a:xfrm>
            <a:prstGeom prst="rect">
              <a:avLst/>
            </a:prstGeom>
            <a:solidFill>
              <a:srgbClr val="3FACD0"/>
            </a:solidFill>
            <a:ln>
              <a:noFill/>
            </a:ln>
            <a:effectLst/>
          </p:spPr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24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</a:pPr>
              <a:r>
                <a:rPr lang="zh-CN" altLang="en-US" sz="18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插入异常</a:t>
              </a:r>
              <a:endParaRPr lang="en-US" sz="1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796" name="Picture 4" descr="See the source image">
              <a:extLst>
                <a:ext uri="{FF2B5EF4-FFF2-40B4-BE49-F238E27FC236}">
                  <a16:creationId xmlns:a16="http://schemas.microsoft.com/office/drawing/2014/main" id="{33648776-4EE8-4890-B26D-D29272340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390" y="4181937"/>
              <a:ext cx="926232" cy="820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02" name="Picture 10" descr="See the source image">
              <a:extLst>
                <a:ext uri="{FF2B5EF4-FFF2-40B4-BE49-F238E27FC236}">
                  <a16:creationId xmlns:a16="http://schemas.microsoft.com/office/drawing/2014/main" id="{08A8B9B8-E031-4024-A1AF-4BE6EEA85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777" y="4378109"/>
              <a:ext cx="281318" cy="278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A66D00-4F4F-4DA7-AE4B-E61CAD28CA49}"/>
              </a:ext>
            </a:extLst>
          </p:cNvPr>
          <p:cNvGrpSpPr/>
          <p:nvPr/>
        </p:nvGrpSpPr>
        <p:grpSpPr>
          <a:xfrm>
            <a:off x="2805129" y="1057300"/>
            <a:ext cx="2339035" cy="4054651"/>
            <a:chOff x="2662686" y="1057300"/>
            <a:chExt cx="2339035" cy="4054651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583AB043-558B-4CEB-906C-0EAFD59AE957}"/>
                </a:ext>
              </a:extLst>
            </p:cNvPr>
            <p:cNvSpPr/>
            <p:nvPr/>
          </p:nvSpPr>
          <p:spPr>
            <a:xfrm>
              <a:off x="2662686" y="1610326"/>
              <a:ext cx="2338402" cy="3501625"/>
            </a:xfrm>
            <a:prstGeom prst="rect">
              <a:avLst/>
            </a:prstGeom>
            <a:solidFill>
              <a:srgbClr val="3DA1D2">
                <a:lumMod val="75000"/>
              </a:srgbClr>
            </a:solidFill>
          </p:spPr>
          <p:txBody>
            <a:bodyPr wrap="square" lIns="182880" tIns="182880" rIns="182880" bIns="182880">
              <a:noAutofit/>
            </a:bodyPr>
            <a:lstStyle/>
            <a:p>
              <a:pPr eaLnBrk="1" fontAlgn="auto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200" kern="0" dirty="0">
                <a:solidFill>
                  <a:srgbClr val="2B2B2B"/>
                </a:solidFill>
                <a:latin typeface="Lato Light"/>
                <a:ea typeface="+mn-ea"/>
              </a:endParaRP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01F5C5F1-5241-4368-A044-3429F38741E0}"/>
                </a:ext>
              </a:extLst>
            </p:cNvPr>
            <p:cNvSpPr/>
            <p:nvPr/>
          </p:nvSpPr>
          <p:spPr>
            <a:xfrm>
              <a:off x="2663319" y="1057300"/>
              <a:ext cx="2338402" cy="553026"/>
            </a:xfrm>
            <a:prstGeom prst="rect">
              <a:avLst/>
            </a:prstGeom>
            <a:solidFill>
              <a:srgbClr val="3FACD0"/>
            </a:solidFill>
            <a:ln>
              <a:noFill/>
            </a:ln>
            <a:effectLst/>
          </p:spPr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24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</a:pPr>
              <a:r>
                <a:rPr lang="zh-CN" altLang="en-US" sz="18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更新异常</a:t>
              </a:r>
              <a:endParaRPr lang="en-US" sz="1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6FEBB59-5983-4575-A850-A7E569B5AAC2}"/>
                </a:ext>
              </a:extLst>
            </p:cNvPr>
            <p:cNvSpPr/>
            <p:nvPr/>
          </p:nvSpPr>
          <p:spPr>
            <a:xfrm>
              <a:off x="2894966" y="1813029"/>
              <a:ext cx="203373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数据冗余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onotype Sorts" charset="0"/>
                </a:rPr>
                <a:t>，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更新数据时，维护数据完整性代价大。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例：某学院更换院长后，系统必须修改与该学院学生有关的每一个元组</a:t>
              </a:r>
              <a:endPara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800" name="Picture 8" descr="See the source image">
              <a:extLst>
                <a:ext uri="{FF2B5EF4-FFF2-40B4-BE49-F238E27FC236}">
                  <a16:creationId xmlns:a16="http://schemas.microsoft.com/office/drawing/2014/main" id="{8EB904C5-DCE6-43F5-A11D-1407FD09B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817" y="4129867"/>
              <a:ext cx="911205" cy="91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See the source image">
              <a:extLst>
                <a:ext uri="{FF2B5EF4-FFF2-40B4-BE49-F238E27FC236}">
                  <a16:creationId xmlns:a16="http://schemas.microsoft.com/office/drawing/2014/main" id="{78B49C30-5A08-4C52-9BC7-37E6734E6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506" y="4656109"/>
              <a:ext cx="281318" cy="278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7354841"/>
      </p:ext>
    </p:extLst>
  </p:cSld>
  <p:clrMapOvr>
    <a:masterClrMapping/>
  </p:clrMapOvr>
  <p:transition advTm="109595">
    <p:random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项目管理模板</Template>
  <TotalTime>19564</TotalTime>
  <Words>5101</Words>
  <Application>Microsoft Office PowerPoint</Application>
  <PresentationFormat>自定义</PresentationFormat>
  <Paragraphs>606</Paragraphs>
  <Slides>64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黑体</vt:lpstr>
      <vt:lpstr>华文中宋</vt:lpstr>
      <vt:lpstr>宋体</vt:lpstr>
      <vt:lpstr>微软雅黑</vt:lpstr>
      <vt:lpstr>微软雅黑</vt:lpstr>
      <vt:lpstr>幼圆</vt:lpstr>
      <vt:lpstr>Arial</vt:lpstr>
      <vt:lpstr>Calibri</vt:lpstr>
      <vt:lpstr>Impact</vt:lpstr>
      <vt:lpstr>Lato Light</vt:lpstr>
      <vt:lpstr>Times New Roman</vt:lpstr>
      <vt:lpstr>Wingdings</vt:lpstr>
      <vt:lpstr>Office 主题</vt:lpstr>
      <vt:lpstr>公式</vt:lpstr>
      <vt:lpstr>PowerPoint 演示文稿</vt:lpstr>
      <vt:lpstr>PowerPoint 演示文稿</vt:lpstr>
      <vt:lpstr>关系模式的形式化定义</vt:lpstr>
      <vt:lpstr>什么是数据依赖</vt:lpstr>
      <vt:lpstr>数据依赖的类型</vt:lpstr>
      <vt:lpstr>数据依赖的类型</vt:lpstr>
      <vt:lpstr>数据依赖的影响</vt:lpstr>
      <vt:lpstr>数据依赖对关系模式的影响</vt:lpstr>
      <vt:lpstr>关系模式中存在的问题</vt:lpstr>
      <vt:lpstr>数据依赖对关系模式的影响</vt:lpstr>
      <vt:lpstr>PowerPoint 演示文稿</vt:lpstr>
      <vt:lpstr>规范化的目的</vt:lpstr>
      <vt:lpstr>各种函数依赖关系</vt:lpstr>
      <vt:lpstr>函数依赖</vt:lpstr>
      <vt:lpstr>说明 </vt:lpstr>
      <vt:lpstr>函数依赖举例</vt:lpstr>
      <vt:lpstr>平凡与非平凡函数依赖</vt:lpstr>
      <vt:lpstr>完全与部分函数依赖</vt:lpstr>
      <vt:lpstr>传递函数依赖</vt:lpstr>
      <vt:lpstr>候选码</vt:lpstr>
      <vt:lpstr>外部码（外键）</vt:lpstr>
      <vt:lpstr>5范式</vt:lpstr>
      <vt:lpstr>1NF</vt:lpstr>
      <vt:lpstr>2NF</vt:lpstr>
      <vt:lpstr> 2NF</vt:lpstr>
      <vt:lpstr>SLC不是一个好的关系模式</vt:lpstr>
      <vt:lpstr>SLC不是一个好的关系模式</vt:lpstr>
      <vt:lpstr> 第二范式的规范方法</vt:lpstr>
      <vt:lpstr> 第二范式2NF定义(消除部分函数依赖)</vt:lpstr>
      <vt:lpstr> 第二范式还可以继续规范化</vt:lpstr>
      <vt:lpstr>第三范式3NF</vt:lpstr>
      <vt:lpstr>3NF规范化方法</vt:lpstr>
      <vt:lpstr> 3NF定义（消除传递函数依赖）</vt:lpstr>
      <vt:lpstr>3NF的特点</vt:lpstr>
      <vt:lpstr>BC范式（Boyce-Codd 鲍依斯-科得范式 ）</vt:lpstr>
      <vt:lpstr>BCNF所具有的性质</vt:lpstr>
      <vt:lpstr>BCNF</vt:lpstr>
      <vt:lpstr>BCNF</vt:lpstr>
      <vt:lpstr>BCNF</vt:lpstr>
      <vt:lpstr>BCNF</vt:lpstr>
      <vt:lpstr>3NF与BCNF的关系</vt:lpstr>
      <vt:lpstr>规范化实例一</vt:lpstr>
      <vt:lpstr>公司的工资表</vt:lpstr>
      <vt:lpstr>公司的项目工时表</vt:lpstr>
      <vt:lpstr>这样的表设计存在的问题</vt:lpstr>
      <vt:lpstr>一张表描述了多件事情</vt:lpstr>
      <vt:lpstr>应用第二范式规范化</vt:lpstr>
      <vt:lpstr>应用第三范式规范化</vt:lpstr>
      <vt:lpstr>规范化实例二</vt:lpstr>
      <vt:lpstr>分析依赖关系</vt:lpstr>
      <vt:lpstr>表结构设计</vt:lpstr>
      <vt:lpstr>表结构设计优化</vt:lpstr>
      <vt:lpstr>结论</vt:lpstr>
      <vt:lpstr>规范化实例（三）</vt:lpstr>
      <vt:lpstr>规范化举例</vt:lpstr>
      <vt:lpstr>规范化举例</vt:lpstr>
      <vt:lpstr>规范化举例</vt:lpstr>
      <vt:lpstr>规范化举例</vt:lpstr>
      <vt:lpstr>规范化过程</vt:lpstr>
      <vt:lpstr>小结</vt:lpstr>
      <vt:lpstr>快速求候选码的方法（p61-64未讲，未看）</vt:lpstr>
      <vt:lpstr>快速求候选码的方法</vt:lpstr>
      <vt:lpstr>快速求候选码的方法</vt:lpstr>
      <vt:lpstr>快速求候选码的方法</vt:lpstr>
    </vt:vector>
  </TitlesOfParts>
  <Company>idke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关系的规范化</dc:title>
  <dc:creator>隆承志</dc:creator>
  <cp:lastModifiedBy>映松 陈</cp:lastModifiedBy>
  <cp:revision>438</cp:revision>
  <dcterms:created xsi:type="dcterms:W3CDTF">2000-08-09T08:19:19Z</dcterms:created>
  <dcterms:modified xsi:type="dcterms:W3CDTF">2023-06-18T01:26:31Z</dcterms:modified>
</cp:coreProperties>
</file>